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41"/>
  </p:notesMasterIdLst>
  <p:handoutMasterIdLst>
    <p:handoutMasterId r:id="rId42"/>
  </p:handoutMasterIdLst>
  <p:sldIdLst>
    <p:sldId id="261" r:id="rId2"/>
    <p:sldId id="299" r:id="rId3"/>
    <p:sldId id="263" r:id="rId4"/>
    <p:sldId id="264" r:id="rId5"/>
    <p:sldId id="265" r:id="rId6"/>
    <p:sldId id="266" r:id="rId7"/>
    <p:sldId id="300" r:id="rId8"/>
    <p:sldId id="279" r:id="rId9"/>
    <p:sldId id="280" r:id="rId10"/>
    <p:sldId id="298" r:id="rId11"/>
    <p:sldId id="267" r:id="rId12"/>
    <p:sldId id="268" r:id="rId13"/>
    <p:sldId id="29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295" r:id="rId39"/>
    <p:sldId id="296" r:id="rId40"/>
  </p:sldIdLst>
  <p:sldSz cx="9144000" cy="5143500" type="screen16x9"/>
  <p:notesSz cx="67833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E7A"/>
    <a:srgbClr val="325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70349" autoAdjust="0"/>
  </p:normalViewPr>
  <p:slideViewPr>
    <p:cSldViewPr>
      <p:cViewPr varScale="1">
        <p:scale>
          <a:sx n="107" d="100"/>
          <a:sy n="107" d="100"/>
        </p:scale>
        <p:origin x="16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02081" y="9430306"/>
            <a:ext cx="753710" cy="165444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fld id="{64FE64D8-4C5D-4599-8609-5D113251593C}" type="datetime1">
              <a:rPr lang="de-DE" altLang="de-DE" smtClean="0"/>
              <a:t>08.10.2021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27597" y="9430306"/>
            <a:ext cx="4823743" cy="33088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latin typeface="Arial" pitchFamily="-10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02082" y="9595750"/>
            <a:ext cx="752140" cy="1654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fld id="{39476105-8636-482F-A339-18B511C33CE1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14341" name="Bild 5" descr="Logo_UKS_DE_klein_schwar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42" y="248166"/>
            <a:ext cx="1432049" cy="38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527597" y="742775"/>
            <a:ext cx="5728194" cy="172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527597" y="9347584"/>
            <a:ext cx="5728194" cy="1724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Kopfzeilenplatzhalter 1"/>
          <p:cNvSpPr>
            <a:spLocks noGrp="1"/>
          </p:cNvSpPr>
          <p:nvPr>
            <p:ph type="hdr" sz="quarter"/>
          </p:nvPr>
        </p:nvSpPr>
        <p:spPr>
          <a:xfrm>
            <a:off x="527597" y="113743"/>
            <a:ext cx="4137553" cy="4911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 sz="900" b="1">
                <a:latin typeface="Arial" pitchFamily="-10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312738" y="992188"/>
            <a:ext cx="5308601" cy="2986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7597" y="4294649"/>
            <a:ext cx="5728194" cy="488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8" name="Kopfzeilenplatzhalter 1"/>
          <p:cNvSpPr>
            <a:spLocks noGrp="1"/>
          </p:cNvSpPr>
          <p:nvPr>
            <p:ph type="hdr" sz="quarter"/>
          </p:nvPr>
        </p:nvSpPr>
        <p:spPr>
          <a:xfrm>
            <a:off x="527597" y="113743"/>
            <a:ext cx="4137553" cy="4911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 sz="900" b="1">
                <a:latin typeface="Arial" pitchFamily="-10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02081" y="9430306"/>
            <a:ext cx="753710" cy="165444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fld id="{E44EED9C-EF4A-418F-B861-2F0FE0397B65}" type="datetime1">
              <a:rPr lang="de-DE" altLang="de-DE" smtClean="0"/>
              <a:t>08.10.2021</a:t>
            </a:fld>
            <a:endParaRPr lang="de-DE" alt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4"/>
          </p:nvPr>
        </p:nvSpPr>
        <p:spPr>
          <a:xfrm>
            <a:off x="527597" y="9430306"/>
            <a:ext cx="4823743" cy="33088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latin typeface="Arial" pitchFamily="-10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5"/>
          </p:nvPr>
        </p:nvSpPr>
        <p:spPr>
          <a:xfrm>
            <a:off x="5502082" y="9595750"/>
            <a:ext cx="752140" cy="1654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fld id="{7E13AEC6-FF52-49E2-811A-74BC11D45B74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15368" name="Bild 11" descr="Logo_UKS_DE_klein_schwar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42" y="248166"/>
            <a:ext cx="1432049" cy="38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Gerade Verbindung 12"/>
          <p:cNvCxnSpPr/>
          <p:nvPr/>
        </p:nvCxnSpPr>
        <p:spPr>
          <a:xfrm>
            <a:off x="527597" y="742775"/>
            <a:ext cx="5728194" cy="172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527597" y="9366542"/>
            <a:ext cx="5728194" cy="172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100" b="1" kern="1200">
        <a:solidFill>
          <a:schemeClr val="tx1"/>
        </a:solidFill>
        <a:latin typeface="Arial" pitchFamily="-104" charset="0"/>
        <a:ea typeface="ＭＳ Ｐゴシック" pitchFamily="-10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-104" charset="0"/>
        <a:ea typeface="ＭＳ Ｐゴシック" pitchFamily="-104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-104" charset="0"/>
        <a:ea typeface="ＭＳ Ｐゴシック" pitchFamily="-104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-104" charset="0"/>
        <a:ea typeface="ＭＳ Ｐゴシック" pitchFamily="-104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-104" charset="0"/>
        <a:ea typeface="ＭＳ Ｐゴシック" pitchFamily="-10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FFFFFF"/>
                </a:solidFill>
                <a:latin typeface="Century Gothic"/>
                <a:ea typeface="SimSun"/>
              </a:rPr>
              <a:t>Ultrasound settings should be adjusted to proper near field examination (depth and focus </a:t>
            </a:r>
            <a:r>
              <a:rPr lang="en-US" sz="1100" dirty="0" err="1" smtClean="0">
                <a:solidFill>
                  <a:srgbClr val="FFFFFF"/>
                </a:solidFill>
                <a:latin typeface="Century Gothic"/>
                <a:ea typeface="SimSun"/>
              </a:rPr>
              <a:t>adjustement</a:t>
            </a:r>
            <a:r>
              <a:rPr lang="en-US" sz="1100" dirty="0" smtClean="0">
                <a:solidFill>
                  <a:srgbClr val="FFFFFF"/>
                </a:solidFill>
                <a:latin typeface="Century Gothic"/>
                <a:ea typeface="SimSun"/>
              </a:rPr>
              <a:t>)</a:t>
            </a:r>
            <a:endParaRPr lang="en-US" dirty="0" smtClean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FFFFFF"/>
                </a:solidFill>
                <a:latin typeface="Century Gothic"/>
                <a:ea typeface="SimSun"/>
              </a:rPr>
              <a:t>-The probe is placed on to the closed upper lateral eyelid on a transversal plane</a:t>
            </a:r>
          </a:p>
          <a:p>
            <a:pPr>
              <a:lnSpc>
                <a:spcPct val="100000"/>
              </a:lnSpc>
            </a:pPr>
            <a:endParaRPr lang="en-US" sz="1100" dirty="0" smtClean="0">
              <a:solidFill>
                <a:srgbClr val="FFFFFF"/>
              </a:solidFill>
              <a:latin typeface="Century Gothic"/>
              <a:ea typeface="SimSun"/>
            </a:endParaRPr>
          </a:p>
          <a:p>
            <a:pPr>
              <a:lnSpc>
                <a:spcPct val="100000"/>
              </a:lnSpc>
            </a:pPr>
            <a:r>
              <a:rPr lang="en-GB" sz="1100" dirty="0" smtClean="0">
                <a:solidFill>
                  <a:srgbClr val="FFFFFF"/>
                </a:solidFill>
                <a:latin typeface="Century Gothic"/>
              </a:rPr>
              <a:t>the patient is asked to look straight ahead or to keep his gaze towards the ceiling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1799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6447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100" b="0" i="0" u="none" strike="noStrike" kern="1200" baseline="0" dirty="0" err="1" smtClean="0">
                <a:solidFill>
                  <a:schemeClr val="tx1"/>
                </a:solidFill>
                <a:latin typeface="Arial" pitchFamily="-104" charset="0"/>
                <a:ea typeface="ＭＳ Ｐゴシック" pitchFamily="-104" charset="-128"/>
                <a:cs typeface="+mn-cs"/>
              </a:rPr>
              <a:t>Amaurosis</a:t>
            </a:r>
            <a:r>
              <a:rPr lang="de-DE" sz="1100" b="0" i="0" u="none" strike="noStrike" kern="1200" baseline="0" dirty="0" smtClean="0">
                <a:solidFill>
                  <a:schemeClr val="tx1"/>
                </a:solidFill>
                <a:latin typeface="Arial" pitchFamily="-104" charset="0"/>
                <a:ea typeface="ＭＳ Ｐゴシック" pitchFamily="-104" charset="-128"/>
                <a:cs typeface="+mn-cs"/>
              </a:rPr>
              <a:t> </a:t>
            </a:r>
            <a:r>
              <a:rPr lang="de-DE" sz="1100" b="0" i="0" u="none" strike="noStrike" kern="1200" baseline="0" dirty="0" err="1" smtClean="0">
                <a:solidFill>
                  <a:schemeClr val="tx1"/>
                </a:solidFill>
                <a:latin typeface="Arial" pitchFamily="-104" charset="0"/>
                <a:ea typeface="ＭＳ Ｐゴシック" pitchFamily="-104" charset="-128"/>
                <a:cs typeface="+mn-cs"/>
              </a:rPr>
              <a:t>fugax</a:t>
            </a:r>
            <a:r>
              <a:rPr lang="de-DE" sz="1100" b="0" i="0" u="none" strike="noStrike" kern="1200" baseline="0" dirty="0" smtClean="0">
                <a:solidFill>
                  <a:schemeClr val="tx1"/>
                </a:solidFill>
                <a:latin typeface="Arial" pitchFamily="-104" charset="0"/>
                <a:ea typeface="ＭＳ Ｐゴシック" pitchFamily="-104" charset="-128"/>
                <a:cs typeface="+mn-cs"/>
              </a:rPr>
              <a:t> zu einem Zentralarterienverschluss mit persistierendem Sehverlust am linken Auge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8947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Papilledema is optic disc swelling that is secondary to elevated intracranial pressure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Papilledema is optic disc swelling that is secondary to elevated intracranial pressure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Papilledema almost always presents as a bilateral phenomenon and may develop over hours to weeks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 nerve infectious, infiltrative, or inflammatory etiologies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Papilledema almost always presents as a bilateral phenomenon and may develop over hours to weeks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 nerve infectious, infiltrative, or inflammatory etiologies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50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39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200" dirty="0"/>
              <a:t>Am liegenden Patienten. Auf das geschlossene obere laterale Augenlid wird Gel aufgetragen und die Schallsonde in transversaler</a:t>
            </a:r>
          </a:p>
          <a:p>
            <a:r>
              <a:rPr lang="de-DE" sz="1200" dirty="0"/>
              <a:t>Ebene aufgesetzt. Zur besseren Standardisierung und zur Vermeidung von </a:t>
            </a:r>
            <a:r>
              <a:rPr lang="de-DE" sz="1200" dirty="0" err="1"/>
              <a:t>Bulbusbewegungen</a:t>
            </a:r>
            <a:r>
              <a:rPr lang="de-DE" sz="1200" dirty="0"/>
              <a:t> kann der Patient aufgefordert</a:t>
            </a:r>
          </a:p>
          <a:p>
            <a:r>
              <a:rPr lang="de-DE" sz="1200" dirty="0"/>
              <a:t>werden, den Blick in Richtung seiner Füße zu halten.</a:t>
            </a:r>
          </a:p>
          <a:p>
            <a:endParaRPr lang="de-DE" sz="1200" dirty="0"/>
          </a:p>
          <a:p>
            <a:r>
              <a:rPr lang="de-DE" b="0" dirty="0" err="1"/>
              <a:t>echoarme</a:t>
            </a:r>
            <a:r>
              <a:rPr lang="de-DE" b="0" dirty="0"/>
              <a:t> Sehnerv</a:t>
            </a:r>
          </a:p>
          <a:p>
            <a:r>
              <a:rPr lang="de-DE" b="0" dirty="0"/>
              <a:t>umgeben von einer echoreichen Struktur, der </a:t>
            </a:r>
            <a:r>
              <a:rPr lang="de-DE" b="0" dirty="0" err="1"/>
              <a:t>liquorgefüllten</a:t>
            </a:r>
            <a:r>
              <a:rPr lang="de-DE" b="0" dirty="0"/>
              <a:t> Sehnervenscheide</a:t>
            </a:r>
            <a:endParaRPr lang="de-DE" sz="1200" dirty="0"/>
          </a:p>
          <a:p>
            <a:endParaRPr lang="de-DE" sz="1200" dirty="0"/>
          </a:p>
          <a:p>
            <a:r>
              <a:rPr lang="de-DE" b="0" dirty="0"/>
              <a:t>mögliche</a:t>
            </a:r>
          </a:p>
          <a:p>
            <a:r>
              <a:rPr lang="de-DE" b="0" dirty="0"/>
              <a:t>Gefährdung des Auges, insbesondere der Linse</a:t>
            </a:r>
          </a:p>
          <a:p>
            <a:r>
              <a:rPr lang="de-DE" b="0" dirty="0"/>
              <a:t>Sendeleistung auf einen mechanischen Index zwischen 0,1</a:t>
            </a:r>
          </a:p>
          <a:p>
            <a:r>
              <a:rPr lang="de-DE" b="0" dirty="0"/>
              <a:t>und 0,3 reduziert werden</a:t>
            </a:r>
            <a:r>
              <a:rPr lang="de-DE" b="0" dirty="0" smtClean="0"/>
              <a:t>.</a:t>
            </a:r>
          </a:p>
          <a:p>
            <a:endParaRPr lang="de-DE" sz="1200" b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  <a:latin typeface="Century Gothic"/>
              </a:rPr>
              <a:t>The anterior chamber of the eye and the vitreous body show up as an anechoic structure, whereas the lens shows up as a thin anechoic line.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FFFFFF"/>
                </a:solidFill>
                <a:latin typeface="Century Gothic"/>
              </a:rPr>
              <a:t>The anterior part of the optic nerve and the optic disc are shown in their longitudinal course in the axial plane behind the eyeball. The optic nerve is shown in a longitudinal view and appears hypoechoic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  <a:latin typeface="Century Gothic"/>
                <a:ea typeface="MS Mincho"/>
              </a:rPr>
              <a:t>The subarachnoid space between the optic nerve and the dura mater also appears hyperechoic due to reflections from the trabecular structure</a:t>
            </a:r>
            <a:endParaRPr lang="en-US" sz="1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de-DE" sz="1200" dirty="0"/>
          </a:p>
          <a:p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095393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verdeutlichen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090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58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z="2000" b="1" smtClean="0">
              <a:solidFill>
                <a:srgbClr val="000099"/>
              </a:solidFill>
              <a:latin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69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it-IT" sz="20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Diagnostische</a:t>
            </a:r>
            <a:r>
              <a:rPr lang="it-IT" sz="20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Wertigkeit</a:t>
            </a:r>
            <a:r>
              <a:rPr lang="it-IT" sz="20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der</a:t>
            </a:r>
            <a:r>
              <a:rPr lang="it-IT" sz="20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Methode</a:t>
            </a:r>
            <a:r>
              <a:rPr lang="it-IT" sz="20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und </a:t>
            </a:r>
            <a:r>
              <a:rPr lang="it-IT" sz="20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der</a:t>
            </a:r>
            <a:r>
              <a:rPr lang="it-IT" sz="20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beschriebenen</a:t>
            </a:r>
            <a:r>
              <a:rPr lang="it-IT" sz="20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Messentechnik</a:t>
            </a:r>
            <a:r>
              <a:rPr lang="it-IT" sz="20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mit</a:t>
            </a:r>
            <a:r>
              <a:rPr lang="it-IT" sz="20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einer</a:t>
            </a:r>
            <a:r>
              <a:rPr lang="it-IT" sz="20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Referenzmethode</a:t>
            </a:r>
            <a:endParaRPr lang="it-IT" sz="2000" dirty="0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  <a:p>
            <a:r>
              <a:rPr lang="de-DE" sz="2000" dirty="0">
                <a:solidFill>
                  <a:srgbClr val="000099"/>
                </a:solidFill>
                <a:latin typeface="Tahoma" pitchFamily="34" charset="0"/>
                <a:cs typeface="Times New Roman" pitchFamily="18" charset="0"/>
              </a:rPr>
              <a:t>akzeptable Übereinstimmung zwischen 2 Methoden</a:t>
            </a:r>
            <a:endParaRPr lang="it-IT" sz="2000" dirty="0">
              <a:solidFill>
                <a:srgbClr val="000099"/>
              </a:solidFill>
              <a:latin typeface="Tahoma" pitchFamily="34" charset="0"/>
              <a:cs typeface="Times New Roman" pitchFamily="18" charset="0"/>
            </a:endParaRPr>
          </a:p>
          <a:p>
            <a:endParaRPr lang="it-IT" sz="2000" dirty="0">
              <a:solidFill>
                <a:srgbClr val="000099"/>
              </a:solidFill>
              <a:latin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623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DE" b="1" smtClean="0"/>
          </a:p>
          <a:p>
            <a:r>
              <a:rPr lang="de-DE" b="1" smtClean="0"/>
              <a:t>SONDE PICCOLE POSSONO GARANTIRE UNA MIGLIORE RISOLUZIONE DELL´IMMAGINE DI STRUTTURE SUPERFICIALI COME L´OSND</a:t>
            </a:r>
          </a:p>
          <a:p>
            <a:r>
              <a:rPr lang="de-DE" b="1" smtClean="0"/>
              <a:t>IN +  UTLIZZATE DELLE IMMAGINI CORONALI CHE EVITANO ALCUNI DEGLI ARTEFATTI CAUSATI DAL CRISTALLINO CHE POSSONO ALTERARE LA ACQUISIZIONE DELL´IMMAGINE  SU UNA VISIONE ASSIALE</a:t>
            </a:r>
            <a:endParaRPr lang="it-IT" b="1" smtClean="0"/>
          </a:p>
          <a:p>
            <a:endParaRPr lang="it-IT" b="1" smtClean="0"/>
          </a:p>
        </p:txBody>
      </p:sp>
    </p:spTree>
    <p:extLst>
      <p:ext uri="{BB962C8B-B14F-4D97-AF65-F5344CB8AC3E}">
        <p14:creationId xmlns:p14="http://schemas.microsoft.com/office/powerpoint/2010/main" val="155768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-274638" y="812800"/>
            <a:ext cx="7124701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455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-274638" y="812800"/>
            <a:ext cx="7124701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FFFF"/>
                </a:solidFill>
                <a:latin typeface="Century Gothic"/>
              </a:rPr>
              <a:t>The presence of papilledema is assessed measuring the distance between the fundus and the dome of the papilla </a:t>
            </a:r>
            <a:endParaRPr lang="en-US" dirty="0" smtClean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FFFF"/>
                </a:solidFill>
                <a:latin typeface="Century Gothic"/>
              </a:rPr>
              <a:t>The first caliper must be placed on the uppermost part of the swollen disc and the second caliper on the strongly reflecting line, which represents the lamina </a:t>
            </a:r>
            <a:r>
              <a:rPr lang="en-US" dirty="0" err="1" smtClean="0">
                <a:solidFill>
                  <a:srgbClr val="FFFFFF"/>
                </a:solidFill>
                <a:latin typeface="Century Gothic"/>
              </a:rPr>
              <a:t>cribrosa</a:t>
            </a:r>
            <a:r>
              <a:rPr lang="en-US" dirty="0" smtClean="0">
                <a:solidFill>
                  <a:srgbClr val="FFFFFF"/>
                </a:solidFill>
                <a:latin typeface="Century Gothic"/>
              </a:rPr>
              <a:t>.</a:t>
            </a:r>
            <a:endParaRPr lang="en-US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keine </a:t>
            </a:r>
            <a:r>
              <a:rPr lang="de-DE" dirty="0" err="1"/>
              <a:t>Äthiologie</a:t>
            </a:r>
            <a:r>
              <a:rPr lang="de-DE" dirty="0"/>
              <a:t> des </a:t>
            </a:r>
            <a:r>
              <a:rPr lang="de-DE" dirty="0" err="1"/>
              <a:t>Papillenödems</a:t>
            </a:r>
            <a:r>
              <a:rPr lang="de-DE" dirty="0"/>
              <a:t>; </a:t>
            </a:r>
            <a:r>
              <a:rPr lang="de-DE" dirty="0" err="1"/>
              <a:t>severe</a:t>
            </a:r>
            <a:r>
              <a:rPr lang="de-DE" dirty="0"/>
              <a:t> </a:t>
            </a:r>
            <a:r>
              <a:rPr lang="de-DE" baseline="0" dirty="0"/>
              <a:t>   </a:t>
            </a:r>
            <a:r>
              <a:rPr lang="de-DE" baseline="0" dirty="0" err="1"/>
              <a:t>disc</a:t>
            </a:r>
            <a:r>
              <a:rPr lang="de-DE" baseline="0" dirty="0"/>
              <a:t> </a:t>
            </a:r>
            <a:r>
              <a:rPr lang="de-DE" baseline="0" dirty="0" err="1"/>
              <a:t>edema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occurr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absence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ICP </a:t>
            </a:r>
            <a:r>
              <a:rPr lang="de-DE" baseline="0" dirty="0" err="1"/>
              <a:t>elevation</a:t>
            </a:r>
            <a:endParaRPr lang="de-DE" baseline="0" dirty="0"/>
          </a:p>
          <a:p>
            <a:r>
              <a:rPr lang="de-DE" baseline="0" dirty="0"/>
              <a:t>MS,  </a:t>
            </a:r>
            <a:r>
              <a:rPr lang="de-DE" baseline="0" dirty="0" err="1"/>
              <a:t>sarcoidose</a:t>
            </a:r>
            <a:r>
              <a:rPr lang="de-DE" baseline="0" dirty="0"/>
              <a:t>, </a:t>
            </a:r>
            <a:r>
              <a:rPr lang="de-DE" baseline="0" dirty="0" err="1"/>
              <a:t>lymphoma</a:t>
            </a:r>
            <a:r>
              <a:rPr lang="de-DE" baseline="0" dirty="0"/>
              <a:t>, </a:t>
            </a:r>
            <a:r>
              <a:rPr lang="de-DE" baseline="0" dirty="0" err="1"/>
              <a:t>infections</a:t>
            </a:r>
            <a:r>
              <a:rPr lang="de-DE" baseline="0" dirty="0"/>
              <a:t>, </a:t>
            </a:r>
            <a:r>
              <a:rPr lang="de-DE" baseline="0" dirty="0" err="1"/>
              <a:t>neurosyphilis</a:t>
            </a:r>
            <a:r>
              <a:rPr lang="de-DE" baseline="0" dirty="0"/>
              <a:t>,  </a:t>
            </a:r>
            <a:r>
              <a:rPr lang="de-DE" baseline="0" dirty="0" err="1"/>
              <a:t>malignant</a:t>
            </a:r>
            <a:r>
              <a:rPr lang="de-DE" baseline="0" dirty="0"/>
              <a:t> </a:t>
            </a:r>
            <a:r>
              <a:rPr lang="de-DE" baseline="0" dirty="0" err="1"/>
              <a:t>hypertensive</a:t>
            </a:r>
            <a:r>
              <a:rPr lang="de-DE" baseline="0" dirty="0"/>
              <a:t>  </a:t>
            </a:r>
            <a:r>
              <a:rPr lang="de-DE" baseline="0" dirty="0" err="1"/>
              <a:t>retinopathy</a:t>
            </a:r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  <a:p>
            <a:pPr lvl="0"/>
            <a:r>
              <a:rPr lang="de-DE" sz="1100" dirty="0"/>
              <a:t>ICP korrelieren signifikant miteinander:  Der </a:t>
            </a:r>
            <a:r>
              <a:rPr lang="de-DE" sz="1100" dirty="0" err="1"/>
              <a:t>N.opticus</a:t>
            </a:r>
            <a:r>
              <a:rPr lang="de-DE" sz="1100" dirty="0"/>
              <a:t> ist von </a:t>
            </a:r>
            <a:r>
              <a:rPr lang="de-DE" sz="1100" dirty="0" err="1"/>
              <a:t>Subarachnoidalraum</a:t>
            </a:r>
            <a:r>
              <a:rPr lang="de-DE" sz="1100" dirty="0"/>
              <a:t> in Form seiner Nervenscheide umgeben und so ständig in Kontakt mit dem </a:t>
            </a:r>
            <a:r>
              <a:rPr lang="de-DE" sz="1100" dirty="0" err="1"/>
              <a:t>Liquorsystem</a:t>
            </a:r>
            <a:r>
              <a:rPr lang="de-DE" sz="1100" dirty="0"/>
              <a:t> </a:t>
            </a:r>
            <a:r>
              <a:rPr lang="de-DE" sz="800" dirty="0"/>
              <a:t>(Bäuerle et al, 2011)   </a:t>
            </a:r>
          </a:p>
          <a:p>
            <a:pPr lvl="0"/>
            <a:r>
              <a:rPr lang="de-DE" sz="800" dirty="0"/>
              <a:t>ICP korrelieren signifikant miteinander:  Der </a:t>
            </a:r>
            <a:r>
              <a:rPr lang="de-DE" sz="800" dirty="0" err="1"/>
              <a:t>N.opticus</a:t>
            </a:r>
            <a:r>
              <a:rPr lang="de-DE" sz="800" dirty="0"/>
              <a:t> ist von </a:t>
            </a:r>
            <a:r>
              <a:rPr lang="de-DE" sz="800" dirty="0" err="1"/>
              <a:t>Subarachnoidalraum</a:t>
            </a:r>
            <a:r>
              <a:rPr lang="de-DE" sz="800" dirty="0"/>
              <a:t> in Form seiner Nervenscheide umgeben und so ständig in Kontakt mit dem </a:t>
            </a:r>
            <a:r>
              <a:rPr lang="de-DE" sz="800" dirty="0" err="1"/>
              <a:t>Liquorsystem</a:t>
            </a:r>
            <a:r>
              <a:rPr lang="de-DE" sz="800" dirty="0"/>
              <a:t> (Bäuerle et al, 2011)                      </a:t>
            </a:r>
          </a:p>
          <a:p>
            <a:pPr marL="108000" lvl="0" indent="0">
              <a:buNone/>
            </a:pPr>
            <a:r>
              <a:rPr lang="de-DE" sz="800" dirty="0"/>
              <a:t> → Methode zur nichtinvasiven Hirndruckdiagnostik</a:t>
            </a:r>
          </a:p>
          <a:p>
            <a:pPr lvl="0"/>
            <a:r>
              <a:rPr lang="en-US" sz="800" dirty="0"/>
              <a:t> Die TOS </a:t>
            </a:r>
            <a:r>
              <a:rPr lang="en-US" sz="800" dirty="0" err="1"/>
              <a:t>weist</a:t>
            </a:r>
            <a:r>
              <a:rPr lang="en-US" sz="800" dirty="0"/>
              <a:t> </a:t>
            </a:r>
            <a:r>
              <a:rPr lang="en-US" sz="800" dirty="0" err="1"/>
              <a:t>eine</a:t>
            </a:r>
            <a:r>
              <a:rPr lang="en-US" sz="800" dirty="0"/>
              <a:t> </a:t>
            </a:r>
            <a:r>
              <a:rPr lang="en-US" sz="800" dirty="0" err="1"/>
              <a:t>Sensitivität</a:t>
            </a:r>
            <a:r>
              <a:rPr lang="en-US" sz="800" dirty="0"/>
              <a:t> von 96 % </a:t>
            </a:r>
            <a:r>
              <a:rPr lang="en-US" sz="800" dirty="0" err="1"/>
              <a:t>für</a:t>
            </a:r>
            <a:r>
              <a:rPr lang="en-US" sz="800" dirty="0"/>
              <a:t> </a:t>
            </a:r>
            <a:r>
              <a:rPr lang="en-US" sz="800" dirty="0" err="1"/>
              <a:t>einen</a:t>
            </a:r>
            <a:r>
              <a:rPr lang="en-US" sz="800" dirty="0"/>
              <a:t> </a:t>
            </a:r>
            <a:r>
              <a:rPr lang="en-US" sz="800" dirty="0" err="1"/>
              <a:t>erhöhten</a:t>
            </a:r>
            <a:r>
              <a:rPr lang="en-US" sz="800" dirty="0"/>
              <a:t> ICP auf und </a:t>
            </a:r>
            <a:r>
              <a:rPr lang="en-US" sz="800" dirty="0" err="1"/>
              <a:t>eine</a:t>
            </a:r>
            <a:r>
              <a:rPr lang="en-US" sz="800" dirty="0"/>
              <a:t> </a:t>
            </a:r>
            <a:r>
              <a:rPr lang="en-US" sz="800" dirty="0" err="1"/>
              <a:t>Spezifität</a:t>
            </a:r>
            <a:r>
              <a:rPr lang="en-US" sz="800" dirty="0"/>
              <a:t> von 94% </a:t>
            </a:r>
            <a:r>
              <a:rPr lang="en-US" sz="800" dirty="0" err="1"/>
              <a:t>bei</a:t>
            </a:r>
            <a:r>
              <a:rPr lang="en-US" sz="800" dirty="0"/>
              <a:t> </a:t>
            </a:r>
            <a:r>
              <a:rPr lang="en-US" sz="800" dirty="0" err="1"/>
              <a:t>Werten</a:t>
            </a:r>
            <a:r>
              <a:rPr lang="en-US" sz="800" dirty="0"/>
              <a:t> </a:t>
            </a:r>
            <a:r>
              <a:rPr lang="en-US" sz="800" dirty="0" err="1"/>
              <a:t>über</a:t>
            </a:r>
            <a:r>
              <a:rPr lang="en-US" sz="800" dirty="0"/>
              <a:t> 20mmHg (</a:t>
            </a:r>
            <a:r>
              <a:rPr lang="en-US" sz="800" dirty="0" err="1"/>
              <a:t>Rajajee</a:t>
            </a:r>
            <a:r>
              <a:rPr lang="en-US" sz="800" dirty="0"/>
              <a:t> V, 2011)</a:t>
            </a:r>
          </a:p>
          <a:p>
            <a:pPr lvl="0"/>
            <a:r>
              <a:rPr lang="de-DE" sz="800" dirty="0"/>
              <a:t>                   </a:t>
            </a:r>
          </a:p>
          <a:p>
            <a:pPr marL="108000" lvl="0" indent="0">
              <a:buNone/>
            </a:pPr>
            <a:r>
              <a:rPr lang="de-DE" sz="800" dirty="0"/>
              <a:t> </a:t>
            </a:r>
            <a:r>
              <a:rPr lang="de-DE" sz="1100" dirty="0"/>
              <a:t>→ Methode zur nichtinvasiven Hirndruckdiagnostik</a:t>
            </a:r>
          </a:p>
          <a:p>
            <a:pPr lvl="0"/>
            <a:r>
              <a:rPr lang="en-US" sz="1100" dirty="0"/>
              <a:t> Die TOS </a:t>
            </a:r>
            <a:r>
              <a:rPr lang="en-US" sz="1100" dirty="0" err="1"/>
              <a:t>weist</a:t>
            </a:r>
            <a:r>
              <a:rPr lang="en-US" sz="1100" dirty="0"/>
              <a:t> </a:t>
            </a:r>
            <a:r>
              <a:rPr lang="en-US" sz="1100" dirty="0" err="1"/>
              <a:t>eine</a:t>
            </a:r>
            <a:r>
              <a:rPr lang="en-US" sz="1100" dirty="0"/>
              <a:t> </a:t>
            </a:r>
            <a:r>
              <a:rPr lang="en-US" sz="1100" dirty="0" err="1"/>
              <a:t>Sensitivität</a:t>
            </a:r>
            <a:r>
              <a:rPr lang="en-US" sz="1100" dirty="0"/>
              <a:t> von 96 % </a:t>
            </a:r>
            <a:r>
              <a:rPr lang="en-US" sz="1100" dirty="0" err="1"/>
              <a:t>für</a:t>
            </a:r>
            <a:r>
              <a:rPr lang="en-US" sz="1100" dirty="0"/>
              <a:t> </a:t>
            </a:r>
            <a:r>
              <a:rPr lang="en-US" sz="1100" dirty="0" err="1"/>
              <a:t>einen</a:t>
            </a:r>
            <a:r>
              <a:rPr lang="en-US" sz="1100" dirty="0"/>
              <a:t> </a:t>
            </a:r>
            <a:r>
              <a:rPr lang="en-US" sz="1100" dirty="0" err="1"/>
              <a:t>erhöhten</a:t>
            </a:r>
            <a:r>
              <a:rPr lang="en-US" sz="1100" dirty="0"/>
              <a:t> ICP auf und </a:t>
            </a:r>
            <a:r>
              <a:rPr lang="en-US" sz="1100" dirty="0" err="1"/>
              <a:t>eine</a:t>
            </a:r>
            <a:r>
              <a:rPr lang="en-US" sz="1100" dirty="0"/>
              <a:t> </a:t>
            </a:r>
            <a:r>
              <a:rPr lang="en-US" sz="1100" dirty="0" err="1"/>
              <a:t>Spezifität</a:t>
            </a:r>
            <a:r>
              <a:rPr lang="en-US" sz="1100" dirty="0"/>
              <a:t> von 94% </a:t>
            </a:r>
            <a:r>
              <a:rPr lang="en-US" sz="1100" dirty="0" err="1"/>
              <a:t>bei</a:t>
            </a:r>
            <a:r>
              <a:rPr lang="en-US" sz="1100" dirty="0"/>
              <a:t> </a:t>
            </a:r>
            <a:r>
              <a:rPr lang="en-US" sz="1100" dirty="0" err="1"/>
              <a:t>Werten</a:t>
            </a:r>
            <a:r>
              <a:rPr lang="en-US" sz="1100" dirty="0"/>
              <a:t> </a:t>
            </a:r>
            <a:r>
              <a:rPr lang="en-US" sz="1100" dirty="0" err="1"/>
              <a:t>über</a:t>
            </a:r>
            <a:r>
              <a:rPr lang="en-US" sz="1100" dirty="0"/>
              <a:t> 20mmHg </a:t>
            </a:r>
            <a:r>
              <a:rPr lang="en-US" sz="800" dirty="0"/>
              <a:t>(</a:t>
            </a:r>
            <a:r>
              <a:rPr lang="en-US" sz="800" dirty="0" err="1"/>
              <a:t>Rajajee</a:t>
            </a:r>
            <a:r>
              <a:rPr lang="en-US" sz="800" dirty="0"/>
              <a:t> V, 2011)</a:t>
            </a:r>
          </a:p>
          <a:p>
            <a:endParaRPr lang="de-DE" baseline="0" dirty="0"/>
          </a:p>
          <a:p>
            <a:r>
              <a:rPr lang="de-DE" baseline="0" dirty="0"/>
              <a:t>ICP </a:t>
            </a:r>
            <a:r>
              <a:rPr lang="de-DE" baseline="0" dirty="0" err="1"/>
              <a:t>elevation</a:t>
            </a:r>
            <a:r>
              <a:rPr lang="de-DE" baseline="0" dirty="0"/>
              <a:t> </a:t>
            </a:r>
            <a:r>
              <a:rPr lang="de-DE" baseline="0" dirty="0" err="1"/>
              <a:t>does</a:t>
            </a:r>
            <a:r>
              <a:rPr lang="de-DE" baseline="0" dirty="0"/>
              <a:t> not </a:t>
            </a:r>
            <a:r>
              <a:rPr lang="de-DE" baseline="0" dirty="0" err="1"/>
              <a:t>cause</a:t>
            </a:r>
            <a:r>
              <a:rPr lang="de-DE" baseline="0" dirty="0"/>
              <a:t> </a:t>
            </a:r>
            <a:r>
              <a:rPr lang="de-DE" baseline="0" dirty="0" err="1"/>
              <a:t>disc</a:t>
            </a:r>
            <a:r>
              <a:rPr lang="de-DE" baseline="0" dirty="0"/>
              <a:t> </a:t>
            </a:r>
            <a:r>
              <a:rPr lang="de-DE" baseline="0" dirty="0" err="1"/>
              <a:t>swelling</a:t>
            </a:r>
            <a:r>
              <a:rPr lang="de-DE" baseline="0" dirty="0"/>
              <a:t> in </a:t>
            </a:r>
            <a:r>
              <a:rPr lang="de-DE" baseline="0" dirty="0" err="1"/>
              <a:t>acute</a:t>
            </a:r>
            <a:r>
              <a:rPr lang="de-DE" baseline="0" dirty="0"/>
              <a:t> </a:t>
            </a:r>
            <a:r>
              <a:rPr lang="de-DE" baseline="0" dirty="0" err="1"/>
              <a:t>setting</a:t>
            </a:r>
            <a:endParaRPr lang="de-DE" baseline="0" dirty="0"/>
          </a:p>
          <a:p>
            <a:r>
              <a:rPr lang="de-DE" baseline="0" dirty="0" err="1"/>
              <a:t>Papilledema</a:t>
            </a:r>
            <a:r>
              <a:rPr lang="de-DE" baseline="0" dirty="0"/>
              <a:t>  </a:t>
            </a:r>
            <a:r>
              <a:rPr lang="de-DE" baseline="0" dirty="0" err="1"/>
              <a:t>impaired</a:t>
            </a:r>
            <a:r>
              <a:rPr lang="de-DE" baseline="0" dirty="0"/>
              <a:t> retrograde </a:t>
            </a:r>
            <a:r>
              <a:rPr lang="de-DE" baseline="0" dirty="0" err="1"/>
              <a:t>axoplasmic</a:t>
            </a:r>
            <a:r>
              <a:rPr lang="de-DE" baseline="0" dirty="0"/>
              <a:t> </a:t>
            </a:r>
            <a:r>
              <a:rPr lang="de-DE" baseline="0" dirty="0" err="1"/>
              <a:t>flow</a:t>
            </a:r>
            <a:r>
              <a:rPr lang="de-DE" baseline="0" dirty="0"/>
              <a:t> </a:t>
            </a:r>
            <a:r>
              <a:rPr lang="de-DE" baseline="0" dirty="0" err="1"/>
              <a:t>within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fibers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optic</a:t>
            </a:r>
            <a:r>
              <a:rPr lang="de-DE" baseline="0" dirty="0"/>
              <a:t>  nerve  </a:t>
            </a:r>
            <a:r>
              <a:rPr lang="de-DE" baseline="0" dirty="0" err="1"/>
              <a:t>hours</a:t>
            </a:r>
            <a:r>
              <a:rPr lang="de-DE" baseline="0" dirty="0"/>
              <a:t> 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day</a:t>
            </a:r>
            <a:r>
              <a:rPr lang="de-DE" baseline="0" dirty="0"/>
              <a:t> </a:t>
            </a:r>
            <a:r>
              <a:rPr lang="de-DE" baseline="0" dirty="0" err="1"/>
              <a:t>todevelop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987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0431" y="2459334"/>
            <a:ext cx="6858000" cy="1790700"/>
          </a:xfrm>
        </p:spPr>
        <p:txBody>
          <a:bodyPr anchor="b"/>
          <a:lstStyle>
            <a:lvl1pPr algn="ctr"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altLang="de-DE" b="1" dirty="0" err="1" smtClean="0">
                <a:ea typeface="ＭＳ Ｐゴシック" panose="020B0600070205080204" pitchFamily="34" charset="-128"/>
              </a:rPr>
              <a:t>Why</a:t>
            </a:r>
            <a:r>
              <a:rPr lang="de-DE" altLang="de-DE" b="1" dirty="0" smtClean="0">
                <a:ea typeface="ＭＳ Ｐゴシック" panose="020B0600070205080204" pitchFamily="34" charset="-128"/>
              </a:rPr>
              <a:t> do </a:t>
            </a:r>
            <a:r>
              <a:rPr lang="de-DE" altLang="de-DE" b="1" dirty="0" err="1" smtClean="0">
                <a:ea typeface="ＭＳ Ｐゴシック" panose="020B0600070205080204" pitchFamily="34" charset="-128"/>
              </a:rPr>
              <a:t>we</a:t>
            </a:r>
            <a:r>
              <a:rPr lang="de-DE" altLang="de-DE" b="1" dirty="0" smtClean="0">
                <a:ea typeface="ＭＳ Ｐゴシック" panose="020B0600070205080204" pitchFamily="34" charset="-128"/>
              </a:rPr>
              <a:t> </a:t>
            </a:r>
            <a:r>
              <a:rPr lang="de-DE" altLang="de-DE" b="1" dirty="0" err="1" smtClean="0">
                <a:ea typeface="ＭＳ Ｐゴシック" panose="020B0600070205080204" pitchFamily="34" charset="-128"/>
              </a:rPr>
              <a:t>perform</a:t>
            </a:r>
            <a:r>
              <a:rPr lang="de-DE" altLang="de-DE" b="1" dirty="0" smtClean="0">
                <a:ea typeface="ＭＳ Ｐゴシック" panose="020B0600070205080204" pitchFamily="34" charset="-128"/>
              </a:rPr>
              <a:t> an </a:t>
            </a:r>
            <a:r>
              <a:rPr lang="de-DE" altLang="de-DE" b="1" dirty="0" err="1" smtClean="0">
                <a:ea typeface="ＭＳ Ｐゴシック" panose="020B0600070205080204" pitchFamily="34" charset="-128"/>
              </a:rPr>
              <a:t>ultrasound</a:t>
            </a:r>
            <a:r>
              <a:rPr lang="de-DE" altLang="de-DE" b="1" dirty="0" smtClean="0">
                <a:ea typeface="ＭＳ Ｐゴシック" panose="020B0600070205080204" pitchFamily="34" charset="-128"/>
              </a:rPr>
              <a:t> </a:t>
            </a:r>
            <a:r>
              <a:rPr lang="de-DE" altLang="de-DE" b="1" dirty="0" err="1" smtClean="0">
                <a:ea typeface="ＭＳ Ｐゴシック" panose="020B0600070205080204" pitchFamily="34" charset="-128"/>
              </a:rPr>
              <a:t>neuroopthalmological</a:t>
            </a:r>
            <a:r>
              <a:rPr lang="de-DE" altLang="de-DE" b="1" dirty="0" smtClean="0">
                <a:ea typeface="ＭＳ Ｐゴシック" panose="020B0600070205080204" pitchFamily="34" charset="-128"/>
              </a:rPr>
              <a:t> </a:t>
            </a:r>
            <a:r>
              <a:rPr lang="de-DE" altLang="de-DE" b="1" dirty="0" err="1" smtClean="0">
                <a:ea typeface="ＭＳ Ｐゴシック" panose="020B0600070205080204" pitchFamily="34" charset="-128"/>
              </a:rPr>
              <a:t>examination</a:t>
            </a:r>
            <a:r>
              <a:rPr lang="de-DE" altLang="de-DE" b="1" dirty="0" smtClean="0">
                <a:ea typeface="ＭＳ Ｐゴシック" panose="020B0600070205080204" pitchFamily="34" charset="-128"/>
              </a:rPr>
              <a:t>?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10431" y="1184815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altLang="de-DE" b="1" dirty="0" err="1" smtClean="0">
                <a:ea typeface="ＭＳ Ｐゴシック" panose="020B0600070205080204" pitchFamily="34" charset="-128"/>
              </a:rPr>
              <a:t>Ocular</a:t>
            </a:r>
            <a:r>
              <a:rPr lang="de-DE" altLang="de-DE" b="1" dirty="0" smtClean="0">
                <a:ea typeface="ＭＳ Ｐゴシック" panose="020B0600070205080204" pitchFamily="34" charset="-128"/>
              </a:rPr>
              <a:t> </a:t>
            </a:r>
            <a:r>
              <a:rPr lang="de-DE" altLang="de-DE" b="1" dirty="0" err="1" smtClean="0">
                <a:ea typeface="ＭＳ Ｐゴシック" panose="020B0600070205080204" pitchFamily="34" charset="-128"/>
              </a:rPr>
              <a:t>and</a:t>
            </a:r>
            <a:r>
              <a:rPr lang="de-DE" altLang="de-DE" b="1" dirty="0" smtClean="0">
                <a:ea typeface="ＭＳ Ｐゴシック" panose="020B0600070205080204" pitchFamily="34" charset="-128"/>
              </a:rPr>
              <a:t> Orbital Ultrasound</a:t>
            </a:r>
          </a:p>
        </p:txBody>
      </p:sp>
      <p:pic>
        <p:nvPicPr>
          <p:cNvPr id="10" name="Bild 18" descr="UKS undscharf weis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5126167"/>
            <a:ext cx="8077703" cy="382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 userDrawn="1"/>
        </p:nvSpPr>
        <p:spPr bwMode="auto">
          <a:xfrm>
            <a:off x="0" y="4494190"/>
            <a:ext cx="8678863" cy="587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14" name="Picture 16" descr="Logo uk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6250"/>
            <a:ext cx="35893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01996"/>
            <a:ext cx="1707028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23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6050-DECB-4035-A43C-D8274C595722}" type="datetime1">
              <a:rPr lang="de-DE" altLang="de-DE" smtClean="0"/>
              <a:t>08.10.2021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20A4C-FF6A-4365-8C01-C1281B1F05E2}" type="slidenum">
              <a:rPr lang="de-DE" altLang="de-DE" smtClean="0"/>
              <a:pPr/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3550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FA347-FCC3-49AF-A79E-CCF47A9B9847}" type="datetime1">
              <a:rPr lang="de-DE" altLang="de-DE" smtClean="0"/>
              <a:t>08.10.2021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8FF0A-29DC-47FB-9662-EC4F88D723D0}" type="slidenum">
              <a:rPr lang="de-DE" altLang="de-DE" smtClean="0"/>
              <a:pPr/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06237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1_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Trebuchet MS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E0C0287B-0A16-491A-92A8-A6C83490402B}" type="datetime1">
              <a:rPr lang="de-DE" smtClean="0"/>
              <a:t>08.10.2021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4686300"/>
            <a:ext cx="2895600" cy="3429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>
                <a:latin typeface="Trebuchet MS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58204"/>
            <a:ext cx="1905000" cy="199092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A393D49-14A7-4260-B5C2-CA6A21ACCC09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577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04800" y="735547"/>
            <a:ext cx="8610600" cy="701539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304800" y="1545432"/>
            <a:ext cx="4430712" cy="3186113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-104" charset="2"/>
              <a:buNone/>
              <a:tabLst/>
              <a:defRPr sz="1600"/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-104" charset="2"/>
              <a:buChar char="§"/>
              <a:tabLst/>
              <a:defRPr sz="2400"/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-104" charset="2"/>
              <a:buChar char="§"/>
              <a:tabLst/>
              <a:defRPr sz="2000"/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-104" charset="2"/>
              <a:buChar char="§"/>
              <a:tabLst/>
              <a:defRPr sz="1800"/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-104" charset="2"/>
              <a:buChar char="§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altLang="de-DE" noProof="0" smtClean="0"/>
              <a:t>Formatvorlagen des Textmasters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  <a:endParaRPr lang="de-DE" altLang="de-DE" noProof="0" dirty="0" smtClean="0"/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4484686" y="1545432"/>
            <a:ext cx="4430713" cy="3186113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-104" charset="2"/>
              <a:buNone/>
              <a:tabLst/>
              <a:defRPr sz="2800"/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-104" charset="2"/>
              <a:buChar char="§"/>
              <a:tabLst/>
              <a:defRPr sz="2400"/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-104" charset="2"/>
              <a:buChar char="§"/>
              <a:tabLst/>
              <a:defRPr sz="2000"/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-104" charset="2"/>
              <a:buChar char="§"/>
              <a:tabLst/>
              <a:defRPr sz="1800"/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-104" charset="2"/>
              <a:buChar char="§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altLang="de-DE" noProof="0" smtClean="0"/>
              <a:t>Formatvorlagen des Textmasters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  <a:endParaRPr lang="de-DE" altLang="de-DE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7FB094-7B53-45DC-B460-B42117420291}" type="datetime1">
              <a:rPr lang="de-DE" altLang="de-DE" smtClean="0"/>
              <a:t>08.10.2021</a:t>
            </a:fld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 dirty="0" smtClean="0"/>
              <a:t>2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18748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485901"/>
            <a:ext cx="3810000" cy="1485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485901"/>
            <a:ext cx="3810000" cy="1485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85800" y="3086100"/>
            <a:ext cx="3810000" cy="1485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34A9B773-2CD1-4BAA-8261-9F1963D34E8C}" type="datetime1">
              <a:rPr lang="de-DE" smtClean="0"/>
              <a:t>08.10.2021</a:t>
            </a:fld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4686300"/>
            <a:ext cx="2895600" cy="342900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804639"/>
            <a:ext cx="2133600" cy="19909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80FCD-8104-4A13-900F-B8434788E012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67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04800" y="735547"/>
            <a:ext cx="8610600" cy="29163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04800" y="4245936"/>
            <a:ext cx="8610600" cy="5400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120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392-B4E3-4901-AAAD-E7D3FEF8F9F0}" type="datetime1">
              <a:rPr lang="de-DE" altLang="de-DE" smtClean="0"/>
              <a:t>08.10.2021</a:t>
            </a:fld>
            <a:endParaRPr lang="de-DE" alt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de-DE" smtClean="0"/>
              <a:t>1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4053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24300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940152" y="4872037"/>
            <a:ext cx="3086100" cy="273844"/>
          </a:xfrm>
        </p:spPr>
        <p:txBody>
          <a:bodyPr/>
          <a:lstStyle/>
          <a:p>
            <a:endParaRPr lang="de-DE" altLang="de-DE" b="1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688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8C0-B198-46E5-8CD8-BA277473B87F}" type="datetime1">
              <a:rPr lang="de-DE" altLang="de-DE" smtClean="0"/>
              <a:t>08.10.2021</a:t>
            </a:fld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de-DE" smtClean="0"/>
              <a:t>4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4705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919A-F46C-4B84-861B-9C083718CB5A}" type="datetime1">
              <a:rPr lang="de-DE" smtClean="0"/>
              <a:t>08.10.2021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FFA7-C942-4F1D-B104-26273206B4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223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9CC11-552E-4164-A50E-5223E0BE5649}" type="datetime1">
              <a:rPr lang="de-DE" altLang="de-DE" smtClean="0"/>
              <a:t>08.10.2021</a:t>
            </a:fld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de-DE" smtClean="0"/>
              <a:t> 6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2925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31EA-3891-4173-94A1-0C1CAA57B183}" type="datetime1">
              <a:rPr lang="de-DE" altLang="de-DE" smtClean="0"/>
              <a:t>08.10.2021</a:t>
            </a:fld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41DF-69F3-48BE-BE1D-5BF90F561F99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3994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E497-F5EF-4F5B-A58C-E635651A1263}" type="datetime1">
              <a:rPr lang="de-DE" altLang="de-DE" smtClean="0"/>
              <a:t>08.10.2021</a:t>
            </a:fld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241DF-69F3-48BE-BE1D-5BF90F561F99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417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2C0FC-2BFF-4B06-AFB6-9B0132411EAB}" type="datetime1">
              <a:rPr lang="de-DE" altLang="de-DE" smtClean="0"/>
              <a:t>08.10.2021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241DF-69F3-48BE-BE1D-5BF90F561F99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pic>
        <p:nvPicPr>
          <p:cNvPr id="7" name="Bild 20" descr="UKS undscharf weiss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2860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 userDrawn="1"/>
        </p:nvSpPr>
        <p:spPr>
          <a:xfrm>
            <a:off x="0" y="628650"/>
            <a:ext cx="9144000" cy="428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9" name="Rechteck 8"/>
          <p:cNvSpPr/>
          <p:nvPr userDrawn="1"/>
        </p:nvSpPr>
        <p:spPr>
          <a:xfrm>
            <a:off x="0" y="4899025"/>
            <a:ext cx="8915400" cy="460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-6196" y="431007"/>
            <a:ext cx="9144000" cy="1492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11" name="Picture 27" descr="Logo uks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8263"/>
            <a:ext cx="1503363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76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9.wmf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5.m4a"/><Relationship Id="rId7" Type="http://schemas.openxmlformats.org/officeDocument/2006/relationships/image" Target="../media/image30.wmf"/><Relationship Id="rId2" Type="http://schemas.microsoft.com/office/2007/relationships/media" Target="../media/media15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45.emf"/><Relationship Id="rId4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hyperlink" Target="mailto:Piergiorgio.lochner@uks.eu" TargetMode="External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4"/>
          <p:cNvSpPr>
            <a:spLocks noGrp="1"/>
          </p:cNvSpPr>
          <p:nvPr>
            <p:ph type="ctrTitle"/>
          </p:nvPr>
        </p:nvSpPr>
        <p:spPr>
          <a:xfrm>
            <a:off x="107504" y="2440938"/>
            <a:ext cx="8964488" cy="15668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e-DE" altLang="de-DE" sz="2400" b="1" dirty="0" err="1" smtClean="0">
                <a:ea typeface="ＭＳ Ｐゴシック" panose="020B0600070205080204" pitchFamily="34" charset="-128"/>
              </a:rPr>
              <a:t>Why</a:t>
            </a:r>
            <a:r>
              <a:rPr lang="de-DE" altLang="de-DE" sz="2400" b="1" dirty="0" smtClean="0">
                <a:ea typeface="ＭＳ Ｐゴシック" panose="020B0600070205080204" pitchFamily="34" charset="-128"/>
              </a:rPr>
              <a:t> do </a:t>
            </a:r>
            <a:r>
              <a:rPr lang="de-DE" altLang="de-DE" sz="2400" b="1" dirty="0" err="1" smtClean="0">
                <a:ea typeface="ＭＳ Ｐゴシック" panose="020B0600070205080204" pitchFamily="34" charset="-128"/>
              </a:rPr>
              <a:t>we</a:t>
            </a:r>
            <a:r>
              <a:rPr lang="de-DE" altLang="de-DE" sz="2400" b="1" dirty="0" smtClean="0">
                <a:ea typeface="ＭＳ Ｐゴシック" panose="020B0600070205080204" pitchFamily="34" charset="-128"/>
              </a:rPr>
              <a:t> </a:t>
            </a:r>
            <a:r>
              <a:rPr lang="de-DE" altLang="de-DE" sz="2400" b="1" dirty="0" err="1" smtClean="0">
                <a:ea typeface="ＭＳ Ｐゴシック" panose="020B0600070205080204" pitchFamily="34" charset="-128"/>
              </a:rPr>
              <a:t>perform</a:t>
            </a:r>
            <a:r>
              <a:rPr lang="de-DE" altLang="de-DE" sz="2400" b="1" dirty="0" smtClean="0">
                <a:ea typeface="ＭＳ Ｐゴシック" panose="020B0600070205080204" pitchFamily="34" charset="-128"/>
              </a:rPr>
              <a:t> an </a:t>
            </a:r>
            <a:r>
              <a:rPr lang="de-DE" altLang="de-DE" sz="2400" b="1" dirty="0" err="1" smtClean="0">
                <a:ea typeface="ＭＳ Ｐゴシック" panose="020B0600070205080204" pitchFamily="34" charset="-128"/>
              </a:rPr>
              <a:t>ultrasound</a:t>
            </a:r>
            <a:r>
              <a:rPr lang="de-DE" altLang="de-DE" sz="2400" b="1" dirty="0" smtClean="0">
                <a:ea typeface="ＭＳ Ｐゴシック" panose="020B0600070205080204" pitchFamily="34" charset="-128"/>
              </a:rPr>
              <a:t> </a:t>
            </a:r>
            <a:r>
              <a:rPr lang="de-DE" altLang="de-DE" sz="2400" b="1" dirty="0" err="1" smtClean="0">
                <a:ea typeface="ＭＳ Ｐゴシック" panose="020B0600070205080204" pitchFamily="34" charset="-128"/>
              </a:rPr>
              <a:t>neuroopthalmological</a:t>
            </a:r>
            <a:r>
              <a:rPr lang="de-DE" altLang="de-DE" sz="2400" b="1" dirty="0" smtClean="0">
                <a:ea typeface="ＭＳ Ｐゴシック" panose="020B0600070205080204" pitchFamily="34" charset="-128"/>
              </a:rPr>
              <a:t> </a:t>
            </a:r>
            <a:r>
              <a:rPr lang="de-DE" altLang="de-DE" sz="2400" b="1" dirty="0" err="1" smtClean="0">
                <a:ea typeface="ＭＳ Ｐゴシック" panose="020B0600070205080204" pitchFamily="34" charset="-128"/>
              </a:rPr>
              <a:t>examination</a:t>
            </a:r>
            <a:r>
              <a:rPr lang="de-DE" altLang="de-DE" sz="2400" b="1" dirty="0" smtClean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16387" name="Untertitel 15"/>
          <p:cNvSpPr>
            <a:spLocks noGrp="1"/>
          </p:cNvSpPr>
          <p:nvPr>
            <p:ph type="subTitle" idx="1"/>
          </p:nvPr>
        </p:nvSpPr>
        <p:spPr>
          <a:xfrm>
            <a:off x="395536" y="2414003"/>
            <a:ext cx="6335712" cy="203200"/>
          </a:xfrm>
        </p:spPr>
        <p:txBody>
          <a:bodyPr>
            <a:noAutofit/>
          </a:bodyPr>
          <a:lstStyle/>
          <a:p>
            <a:r>
              <a:rPr lang="de-DE" altLang="de-DE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Ocular</a:t>
            </a:r>
            <a:r>
              <a:rPr lang="de-DE" alt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Orbital </a:t>
            </a:r>
            <a:r>
              <a:rPr lang="de-DE" altLang="de-DE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Ultrasound</a:t>
            </a:r>
          </a:p>
          <a:p>
            <a:endParaRPr lang="de-DE" altLang="de-DE" sz="3200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6" name="Fußzeilenplatzhalter 2"/>
          <p:cNvSpPr txBox="1">
            <a:spLocks noGrp="1"/>
          </p:cNvSpPr>
          <p:nvPr/>
        </p:nvSpPr>
        <p:spPr bwMode="auto">
          <a:xfrm>
            <a:off x="3486151" y="4686300"/>
            <a:ext cx="21717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76" tIns="34289" rIns="68576" bIns="34289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Piergiorgio </a:t>
            </a:r>
            <a:r>
              <a:rPr lang="it-IT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Lochner</a:t>
            </a:r>
            <a:endParaRPr lang="it-IT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4"/>
    </mc:Choice>
    <mc:Fallback xmlns="">
      <p:transition spd="slow" advTm="25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 versus TOS</a:t>
            </a:r>
            <a:endParaRPr lang="de-DE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0" name="Inhaltsplatzhalter 1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03478507"/>
              </p:ext>
            </p:extLst>
          </p:nvPr>
        </p:nvGraphicFramePr>
        <p:xfrm>
          <a:off x="467544" y="1779662"/>
          <a:ext cx="4248472" cy="244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807">
                  <a:extLst>
                    <a:ext uri="{9D8B030D-6E8A-4147-A177-3AD203B41FA5}">
                      <a16:colId xmlns:a16="http://schemas.microsoft.com/office/drawing/2014/main" val="3627024137"/>
                    </a:ext>
                  </a:extLst>
                </a:gridCol>
                <a:gridCol w="1301638">
                  <a:extLst>
                    <a:ext uri="{9D8B030D-6E8A-4147-A177-3AD203B41FA5}">
                      <a16:colId xmlns:a16="http://schemas.microsoft.com/office/drawing/2014/main" val="774690495"/>
                    </a:ext>
                  </a:extLst>
                </a:gridCol>
                <a:gridCol w="1634027">
                  <a:extLst>
                    <a:ext uri="{9D8B030D-6E8A-4147-A177-3AD203B41FA5}">
                      <a16:colId xmlns:a16="http://schemas.microsoft.com/office/drawing/2014/main" val="719381754"/>
                    </a:ext>
                  </a:extLst>
                </a:gridCol>
              </a:tblGrid>
              <a:tr h="384387"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L="75865" marR="75865"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OCT</a:t>
                      </a:r>
                      <a:endParaRPr lang="de-DE" sz="1100" dirty="0"/>
                    </a:p>
                  </a:txBody>
                  <a:tcPr marL="75865" marR="75865"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TOS</a:t>
                      </a:r>
                      <a:endParaRPr lang="de-DE" sz="1100" dirty="0"/>
                    </a:p>
                  </a:txBody>
                  <a:tcPr marL="75865" marR="75865"/>
                </a:tc>
                <a:extLst>
                  <a:ext uri="{0D108BD9-81ED-4DB2-BD59-A6C34878D82A}">
                    <a16:rowId xmlns:a16="http://schemas.microsoft.com/office/drawing/2014/main" val="3679644586"/>
                  </a:ext>
                </a:extLst>
              </a:tr>
              <a:tr h="49392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depth resolution </a:t>
                      </a:r>
                      <a:endParaRPr lang="de-DE" sz="1100" dirty="0"/>
                    </a:p>
                  </a:txBody>
                  <a:tcPr marL="75865" marR="75865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 µm </a:t>
                      </a:r>
                      <a:endParaRPr lang="de-DE" sz="1100" dirty="0"/>
                    </a:p>
                  </a:txBody>
                  <a:tcPr marL="75865" marR="75865"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lateral </a:t>
                      </a:r>
                      <a:r>
                        <a:rPr lang="de-DE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axial </a:t>
                      </a:r>
                      <a:r>
                        <a:rPr lang="de-DE" sz="11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spatial</a:t>
                      </a:r>
                      <a:r>
                        <a:rPr lang="de-DE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1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resolution</a:t>
                      </a:r>
                      <a:r>
                        <a:rPr lang="de-DE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0.4 mm</a:t>
                      </a:r>
                      <a:endParaRPr lang="de-DE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865" marR="75865"/>
                </a:tc>
                <a:extLst>
                  <a:ext uri="{0D108BD9-81ED-4DB2-BD59-A6C34878D82A}">
                    <a16:rowId xmlns:a16="http://schemas.microsoft.com/office/drawing/2014/main" val="812401766"/>
                  </a:ext>
                </a:extLst>
              </a:tr>
              <a:tr h="49392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acquisition speed </a:t>
                      </a:r>
                      <a:endParaRPr lang="de-DE" sz="1100" dirty="0"/>
                    </a:p>
                  </a:txBody>
                  <a:tcPr marL="75865" marR="75865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400 000 A-scans/second, 4–6</a:t>
                      </a:r>
                      <a:endParaRPr lang="de-DE" sz="1100" dirty="0" smtClean="0"/>
                    </a:p>
                  </a:txBody>
                  <a:tcPr marL="75865" marR="75865"/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/>
                        <a:t>minutes</a:t>
                      </a:r>
                      <a:endParaRPr lang="de-DE" sz="1100" dirty="0"/>
                    </a:p>
                  </a:txBody>
                  <a:tcPr marL="75865" marR="75865"/>
                </a:tc>
                <a:extLst>
                  <a:ext uri="{0D108BD9-81ED-4DB2-BD59-A6C34878D82A}">
                    <a16:rowId xmlns:a16="http://schemas.microsoft.com/office/drawing/2014/main" val="1438809861"/>
                  </a:ext>
                </a:extLst>
              </a:tr>
              <a:tr h="1076043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Advantages</a:t>
                      </a:r>
                      <a:endParaRPr lang="de-DE" sz="1100" dirty="0"/>
                    </a:p>
                  </a:txBody>
                  <a:tcPr marL="75865" marR="75865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shorter scanning time and reduced movement artefact</a:t>
                      </a:r>
                      <a:endParaRPr lang="de-DE" sz="1100" dirty="0"/>
                    </a:p>
                  </a:txBody>
                  <a:tcPr marL="75865" marR="75865"/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/>
                        <a:t>Better</a:t>
                      </a:r>
                      <a:r>
                        <a:rPr lang="de-DE" sz="1100" dirty="0" smtClean="0"/>
                        <a:t> </a:t>
                      </a:r>
                      <a:r>
                        <a:rPr lang="de-DE" sz="1100" dirty="0" err="1" smtClean="0"/>
                        <a:t>and</a:t>
                      </a:r>
                      <a:r>
                        <a:rPr lang="de-DE" sz="1100" baseline="0" dirty="0" smtClean="0"/>
                        <a:t> proper </a:t>
                      </a:r>
                      <a:r>
                        <a:rPr lang="de-DE" sz="1100" baseline="0" dirty="0" err="1" smtClean="0"/>
                        <a:t>visualisation</a:t>
                      </a:r>
                      <a:r>
                        <a:rPr lang="de-DE" sz="1100" baseline="0" dirty="0" smtClean="0"/>
                        <a:t> </a:t>
                      </a:r>
                      <a:r>
                        <a:rPr lang="de-DE" sz="1100" baseline="0" dirty="0" err="1" smtClean="0"/>
                        <a:t>of</a:t>
                      </a:r>
                      <a:r>
                        <a:rPr lang="de-DE" sz="1100" baseline="0" dirty="0" smtClean="0"/>
                        <a:t> all orbital </a:t>
                      </a:r>
                      <a:r>
                        <a:rPr lang="de-DE" sz="1100" baseline="0" dirty="0" err="1" smtClean="0"/>
                        <a:t>structures</a:t>
                      </a:r>
                      <a:endParaRPr lang="de-DE" sz="1100" dirty="0"/>
                    </a:p>
                  </a:txBody>
                  <a:tcPr marL="75865" marR="75865"/>
                </a:tc>
                <a:extLst>
                  <a:ext uri="{0D108BD9-81ED-4DB2-BD59-A6C34878D82A}">
                    <a16:rowId xmlns:a16="http://schemas.microsoft.com/office/drawing/2014/main" val="2135114648"/>
                  </a:ext>
                </a:extLst>
              </a:tr>
            </a:tbl>
          </a:graphicData>
        </a:graphic>
      </p:graphicFrame>
      <p:pic>
        <p:nvPicPr>
          <p:cNvPr id="18" name="Inhaltsplatzhalter 1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88024" y="1707654"/>
            <a:ext cx="3859382" cy="28086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6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36"/>
    </mc:Choice>
    <mc:Fallback>
      <p:transition spd="slow" advTm="100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3" name="Picture 5" descr="ONSD-Beispiele_JB120209"/>
          <p:cNvPicPr>
            <a:picLocks noGrp="1" noChangeAspect="1" noChangeArrowheads="1"/>
          </p:cNvPicPr>
          <p:nvPr>
            <p:ph type="clipArt" sz="half" idx="1"/>
          </p:nvPr>
        </p:nvPicPr>
        <p:blipFill rotWithShape="1">
          <a:blip r:embed="rId5" cstate="print"/>
          <a:srcRect l="11859" r="16311"/>
          <a:stretch/>
        </p:blipFill>
        <p:spPr>
          <a:xfrm>
            <a:off x="6354198" y="1545637"/>
            <a:ext cx="1377000" cy="1650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5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 defTabSz="342883"/>
            <a:endParaRPr lang="de-DE" sz="1350" dirty="0">
              <a:solidFill>
                <a:srgbClr val="CC0000"/>
              </a:solidFill>
              <a:latin typeface="Tahoma" pitchFamily="34" charset="0"/>
              <a:cs typeface="Tahoma" pitchFamily="34" charset="0"/>
            </a:endParaRPr>
          </a:p>
          <a:p>
            <a:pPr algn="ctr" defTabSz="342883"/>
            <a:endParaRPr lang="de-DE" sz="1350" dirty="0">
              <a:solidFill>
                <a:srgbClr val="CC0000"/>
              </a:solidFill>
              <a:latin typeface="Tahoma" pitchFamily="34" charset="0"/>
            </a:endParaRPr>
          </a:p>
          <a:p>
            <a:pPr algn="ctr" defTabSz="342883"/>
            <a:endParaRPr lang="de-DE" sz="1350" dirty="0">
              <a:solidFill>
                <a:srgbClr val="CC0000"/>
              </a:solidFill>
              <a:latin typeface="Tahoma" pitchFamily="34" charset="0"/>
            </a:endParaRPr>
          </a:p>
          <a:p>
            <a:pPr algn="ctr" defTabSz="342883"/>
            <a:endParaRPr lang="de-DE" sz="1350" dirty="0">
              <a:solidFill>
                <a:srgbClr val="CC0000"/>
              </a:solidFill>
              <a:latin typeface="Tahoma" pitchFamily="34" charset="0"/>
            </a:endParaRPr>
          </a:p>
          <a:p>
            <a:pPr algn="ctr" defTabSz="342883"/>
            <a:endParaRPr lang="de-DE" sz="1350" dirty="0">
              <a:solidFill>
                <a:srgbClr val="CC0000"/>
              </a:solidFill>
              <a:latin typeface="Tahoma" pitchFamily="34" charset="0"/>
            </a:endParaRPr>
          </a:p>
          <a:p>
            <a:pPr algn="ctr" defTabSz="342883"/>
            <a:endParaRPr lang="de-DE" sz="1350" dirty="0">
              <a:solidFill>
                <a:srgbClr val="CC0000"/>
              </a:solidFill>
              <a:latin typeface="Tahoma" pitchFamily="34" charset="0"/>
            </a:endParaRPr>
          </a:p>
          <a:p>
            <a:pPr algn="ctr" defTabSz="342883"/>
            <a:endParaRPr lang="de-DE" sz="1350" dirty="0">
              <a:solidFill>
                <a:srgbClr val="CC0000"/>
              </a:solidFill>
              <a:latin typeface="Tahoma" pitchFamily="34" charset="0"/>
            </a:endParaRPr>
          </a:p>
          <a:p>
            <a:pPr algn="ctr" defTabSz="342883"/>
            <a:endParaRPr lang="de-DE" sz="1350" dirty="0">
              <a:solidFill>
                <a:srgbClr val="CC0000"/>
              </a:solidFill>
              <a:latin typeface="Tahoma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871700" y="3435846"/>
            <a:ext cx="4914546" cy="461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68576" tIns="34289" rIns="68576" bIns="34289">
            <a:spAutoFit/>
          </a:bodyPr>
          <a:lstStyle/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frequency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linear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probes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(&gt;7.5 MHz)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mechanical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Index (MI)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adjusted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≤ 0,3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554213"/>
            <a:ext cx="5357813" cy="16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93658" y="3931919"/>
            <a:ext cx="6102678" cy="65787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68576" tIns="34289" rIns="68576" bIns="34289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Well-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defined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longitudinal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compact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hypoechogenic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nerve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fibers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(o)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Hyperechogenic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borders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due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trabecolar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surrounded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mater 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periorbital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(Killer HE et al.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Ophthalmol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2011)</a:t>
            </a:r>
          </a:p>
        </p:txBody>
      </p:sp>
      <p:sp>
        <p:nvSpPr>
          <p:cNvPr id="5" name="Rechteck 4"/>
          <p:cNvSpPr/>
          <p:nvPr/>
        </p:nvSpPr>
        <p:spPr>
          <a:xfrm>
            <a:off x="1979712" y="843558"/>
            <a:ext cx="51305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B-MODE-DEPICTION OF OPTIC NERVE AND OPTIC NERVE SHEATHS</a:t>
            </a:r>
            <a:endParaRPr lang="de-DE" sz="15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5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06"/>
    </mc:Choice>
    <mc:Fallback>
      <p:transition spd="slow" advTm="17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4235" y="735547"/>
            <a:ext cx="6155531" cy="540060"/>
          </a:xfrm>
        </p:spPr>
        <p:txBody>
          <a:bodyPr/>
          <a:lstStyle/>
          <a:p>
            <a:pPr algn="ctr"/>
            <a:r>
              <a:rPr lang="de-DE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IMPROPER NON STANDARD AND STANDARD TECHNIQUE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100708"/>
            <a:ext cx="2073798" cy="2082067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483768" y="2100708"/>
            <a:ext cx="2088232" cy="209144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6077" y="2100708"/>
            <a:ext cx="4185425" cy="208206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88926" y="4863513"/>
            <a:ext cx="7560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de-DE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Ertl M et al. </a:t>
            </a:r>
            <a:r>
              <a:rPr lang="en-US" sz="1200" dirty="0"/>
              <a:t>Optic nerve sheath diameter assessment by </a:t>
            </a:r>
            <a:r>
              <a:rPr lang="en-US" sz="1200" dirty="0" err="1"/>
              <a:t>neurosonology</a:t>
            </a:r>
            <a:r>
              <a:rPr lang="de-DE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Neuroimaging 2021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7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40"/>
    </mc:Choice>
    <mc:Fallback xmlns="">
      <p:transition spd="slow" advTm="6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258" y="924595"/>
            <a:ext cx="4606940" cy="352839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79512" y="4587974"/>
            <a:ext cx="8460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Ertl M </a:t>
            </a:r>
            <a:r>
              <a:rPr lang="de-DE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 </a:t>
            </a:r>
            <a:r>
              <a:rPr lang="en-US" sz="1400" dirty="0" smtClean="0"/>
              <a:t>Optic nerve sheath diameter assessment by </a:t>
            </a:r>
            <a:r>
              <a:rPr lang="en-US" sz="1400" dirty="0" err="1" smtClean="0"/>
              <a:t>neurosonology</a:t>
            </a:r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Neuroimaging 2021</a:t>
            </a:r>
            <a:endParaRPr lang="de-DE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3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15"/>
    </mc:Choice>
    <mc:Fallback>
      <p:transition spd="slow" advTm="70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6"/>
          <p:cNvSpPr txBox="1">
            <a:spLocks noGrp="1"/>
          </p:cNvSpPr>
          <p:nvPr/>
        </p:nvSpPr>
        <p:spPr bwMode="auto">
          <a:xfrm>
            <a:off x="6057900" y="4686300"/>
            <a:ext cx="142875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1BE8683-71D6-4891-946D-AE1670FAE1A4}" type="slidenum">
              <a:rPr lang="it-IT" sz="1050">
                <a:latin typeface="+mn-lt"/>
              </a:rPr>
              <a:pPr algn="r">
                <a:defRPr/>
              </a:pPr>
              <a:t>14</a:t>
            </a:fld>
            <a:endParaRPr lang="it-IT" sz="1050">
              <a:latin typeface="+mn-lt"/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88963"/>
            <a:ext cx="6777038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de-DE" altLang="de-DE" dirty="0" smtClean="0"/>
              <a:t/>
            </a:r>
            <a:br>
              <a:rPr lang="de-DE" altLang="de-DE" dirty="0" smtClean="0"/>
            </a:br>
            <a:endParaRPr lang="it-IT" altLang="de-DE" dirty="0" smtClean="0"/>
          </a:p>
        </p:txBody>
      </p:sp>
      <p:pic>
        <p:nvPicPr>
          <p:cNvPr id="20487" name="Picture 4" descr="STEINELPAUL links 13 01"/>
          <p:cNvPicPr>
            <a:picLocks noGrp="1" noChangeAspect="1" noChangeArrowheads="1"/>
          </p:cNvPicPr>
          <p:nvPr>
            <p:ph type="clipArt" sz="half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" b="-9658"/>
          <a:stretch/>
        </p:blipFill>
        <p:spPr>
          <a:xfrm>
            <a:off x="5665822" y="1600304"/>
            <a:ext cx="2857500" cy="3006725"/>
          </a:xfrm>
          <a:noFill/>
        </p:spPr>
      </p:pic>
      <p:sp>
        <p:nvSpPr>
          <p:cNvPr id="20490" name="Line 7"/>
          <p:cNvSpPr>
            <a:spLocks noChangeShapeType="1"/>
          </p:cNvSpPr>
          <p:nvPr/>
        </p:nvSpPr>
        <p:spPr bwMode="auto">
          <a:xfrm>
            <a:off x="3249216" y="3327797"/>
            <a:ext cx="161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20491" name="Line 8"/>
          <p:cNvSpPr>
            <a:spLocks noChangeShapeType="1"/>
          </p:cNvSpPr>
          <p:nvPr/>
        </p:nvSpPr>
        <p:spPr bwMode="auto">
          <a:xfrm>
            <a:off x="3086100" y="3436144"/>
            <a:ext cx="514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20492" name="Rectangle 11"/>
          <p:cNvSpPr>
            <a:spLocks noChangeArrowheads="1"/>
          </p:cNvSpPr>
          <p:nvPr/>
        </p:nvSpPr>
        <p:spPr bwMode="auto">
          <a:xfrm>
            <a:off x="3286125" y="1446610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 sz="1800"/>
          </a:p>
        </p:txBody>
      </p:sp>
      <p:pic>
        <p:nvPicPr>
          <p:cNvPr id="2519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48" y="1599643"/>
            <a:ext cx="2670271" cy="275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486056" y="980352"/>
            <a:ext cx="419217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500" b="1" kern="0" dirty="0">
                <a:solidFill>
                  <a:srgbClr val="0F37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IMPROPER  POSITION OF OPTIC NERVE</a:t>
            </a:r>
            <a:endParaRPr lang="de-DE" sz="1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1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91"/>
    </mc:Choice>
    <mc:Fallback>
      <p:transition spd="slow" advTm="4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47664" y="3489853"/>
            <a:ext cx="6696744" cy="1050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68576" tIns="34289" rIns="68576" bIns="34289">
            <a:spAutoFit/>
          </a:bodyPr>
          <a:lstStyle/>
          <a:p>
            <a:r>
              <a:rPr lang="en-US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Healthy subjects: mean ONSD: 5.4±0.6 mm (range 4.3-7.6 mm) 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Intra-Rater-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	0,92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0,97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left</a:t>
            </a:r>
            <a:endParaRPr lang="de-DE" sz="127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Inter-Rater-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	0,81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0,84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left</a:t>
            </a:r>
            <a:endParaRPr lang="de-DE" sz="127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127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Age, body mass index or gender</a:t>
            </a:r>
            <a:endParaRPr lang="de-DE" sz="127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765654"/>
              </p:ext>
            </p:extLst>
          </p:nvPr>
        </p:nvGraphicFramePr>
        <p:xfrm>
          <a:off x="1547664" y="1012026"/>
          <a:ext cx="5701977" cy="2456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Slide" r:id="rId6" imgW="5370513" imgH="2506663" progId="PowerPoint.Slide.8">
                  <p:embed/>
                </p:oleObj>
              </mc:Choice>
              <mc:Fallback>
                <p:oleObj name="Slide" r:id="rId6" imgW="5370513" imgH="2506663" progId="PowerPoint.Slide.8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012026"/>
                        <a:ext cx="5701977" cy="24569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3" y="746249"/>
            <a:ext cx="7704856" cy="601366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INTER-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INTRAOBSERVER </a:t>
            </a: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 AND NORMAL VALUES OF ONSD</a:t>
            </a:r>
            <a:r>
              <a:rPr lang="de-DE" sz="1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1500" b="1" dirty="0"/>
          </a:p>
        </p:txBody>
      </p:sp>
      <p:sp>
        <p:nvSpPr>
          <p:cNvPr id="10" name="Rechteck 9"/>
          <p:cNvSpPr/>
          <p:nvPr/>
        </p:nvSpPr>
        <p:spPr>
          <a:xfrm>
            <a:off x="-29132" y="4866501"/>
            <a:ext cx="5544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Lochner P et al. J Neuroimaging 2012; 2) Lochner P et al. J Ultrasound 2016</a:t>
            </a:r>
            <a:endParaRPr lang="de-D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4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256"/>
    </mc:Choice>
    <mc:Fallback>
      <p:transition spd="slow" advTm="9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1670" y="2787774"/>
            <a:ext cx="5829300" cy="1296144"/>
          </a:xfrm>
        </p:spPr>
        <p:txBody>
          <a:bodyPr/>
          <a:lstStyle/>
          <a:p>
            <a:pPr algn="ctr"/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NORMAL MEAN VALUE  OF ONSD</a:t>
            </a:r>
            <a:b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t-IT" sz="2400" b="1" dirty="0">
              <a:solidFill>
                <a:srgbClr val="013E7A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 b="1" dirty="0" smtClean="0"/>
          </a:p>
          <a:p>
            <a:endParaRPr lang="it-IT" b="1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1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4"/>
    </mc:Choice>
    <mc:Fallback>
      <p:transition spd="slow" advTm="3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 txBox="1">
            <a:spLocks noGrp="1"/>
          </p:cNvSpPr>
          <p:nvPr/>
        </p:nvSpPr>
        <p:spPr bwMode="auto">
          <a:xfrm>
            <a:off x="1304284" y="4839591"/>
            <a:ext cx="2863319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76" tIns="34289" rIns="68576" bIns="34289"/>
          <a:lstStyle/>
          <a:p>
            <a:pPr>
              <a:defRPr/>
            </a:pPr>
            <a:r>
              <a:rPr lang="de-DE" sz="1050" dirty="0">
                <a:latin typeface="Tahoma" pitchFamily="34" charset="0"/>
                <a:cs typeface="Times New Roman" pitchFamily="18" charset="0"/>
              </a:rPr>
              <a:t>Moretti et al. 2009 </a:t>
            </a:r>
            <a:r>
              <a:rPr lang="de-DE" sz="1050" dirty="0" err="1">
                <a:latin typeface="Tahoma" pitchFamily="34" charset="0"/>
                <a:cs typeface="Times New Roman" pitchFamily="18" charset="0"/>
              </a:rPr>
              <a:t>Neurosurg</a:t>
            </a:r>
            <a:r>
              <a:rPr lang="de-DE" sz="1050" dirty="0">
                <a:latin typeface="Tahoma" pitchFamily="34" charset="0"/>
                <a:cs typeface="Times New Roman" pitchFamily="18" charset="0"/>
              </a:rPr>
              <a:t>. </a:t>
            </a:r>
            <a:r>
              <a:rPr lang="de-DE" sz="1050" dirty="0" err="1">
                <a:latin typeface="Tahoma" pitchFamily="34" charset="0"/>
                <a:cs typeface="Times New Roman" pitchFamily="18" charset="0"/>
              </a:rPr>
              <a:t>Anesthesiol</a:t>
            </a:r>
            <a:endParaRPr lang="it-IT" sz="1050" dirty="0">
              <a:latin typeface="+mn-lt"/>
            </a:endParaRPr>
          </a:p>
        </p:txBody>
      </p:sp>
      <p:sp>
        <p:nvSpPr>
          <p:cNvPr id="9" name="Fußzeilenplatzhalter 4"/>
          <p:cNvSpPr txBox="1">
            <a:spLocks noGrp="1"/>
          </p:cNvSpPr>
          <p:nvPr/>
        </p:nvSpPr>
        <p:spPr bwMode="auto">
          <a:xfrm>
            <a:off x="4301970" y="4814567"/>
            <a:ext cx="2901047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76" tIns="34289" rIns="68576" bIns="34289"/>
          <a:lstStyle/>
          <a:p>
            <a:pPr algn="ctr">
              <a:defRPr/>
            </a:pPr>
            <a:r>
              <a:rPr lang="en-GB" sz="1050" dirty="0" err="1">
                <a:latin typeface="Tahoma" pitchFamily="34" charset="0"/>
                <a:cs typeface="Times New Roman" pitchFamily="18" charset="0"/>
              </a:rPr>
              <a:t>Geeraets</a:t>
            </a:r>
            <a:r>
              <a:rPr lang="en-GB" sz="1050" dirty="0">
                <a:latin typeface="Tahoma" pitchFamily="34" charset="0"/>
                <a:cs typeface="Times New Roman" pitchFamily="18" charset="0"/>
              </a:rPr>
              <a:t> et al Intensive Care Med 2007</a:t>
            </a:r>
            <a:endParaRPr lang="it-IT" sz="1050" dirty="0">
              <a:latin typeface="+mn-lt"/>
            </a:endParaRPr>
          </a:p>
        </p:txBody>
      </p:sp>
      <p:pic>
        <p:nvPicPr>
          <p:cNvPr id="27653" name="Picture 2" descr="STEINELPAUL links 13 01"/>
          <p:cNvPicPr>
            <a:picLocks noChangeAspect="1" noChangeArrowheads="1"/>
          </p:cNvPicPr>
          <p:nvPr/>
        </p:nvPicPr>
        <p:blipFill>
          <a:blip r:embed="rId5" cstate="print"/>
          <a:srcRect t="9843"/>
          <a:stretch>
            <a:fillRect/>
          </a:stretch>
        </p:blipFill>
        <p:spPr bwMode="auto">
          <a:xfrm>
            <a:off x="5868144" y="829295"/>
            <a:ext cx="2018556" cy="191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2" name="Rectangle 6"/>
          <p:cNvSpPr>
            <a:spLocks noChangeArrowheads="1"/>
          </p:cNvSpPr>
          <p:nvPr/>
        </p:nvSpPr>
        <p:spPr bwMode="auto">
          <a:xfrm>
            <a:off x="1324515" y="3209791"/>
            <a:ext cx="6318647" cy="76174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68576" tIns="34289" rIns="68576" bIns="34289">
            <a:spAutoFit/>
          </a:bodyPr>
          <a:lstStyle/>
          <a:p>
            <a:pPr eaLnBrk="0" hangingPunct="0">
              <a:defRPr/>
            </a:pPr>
            <a:r>
              <a:rPr lang="en-GB" sz="1500" dirty="0" err="1">
                <a:latin typeface="Tahoma" pitchFamily="34" charset="0"/>
                <a:cs typeface="Times New Roman" pitchFamily="18" charset="0"/>
              </a:rPr>
              <a:t>Geeraets</a:t>
            </a:r>
            <a:r>
              <a:rPr lang="en-GB" sz="1500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GB" sz="1500" u="sng" dirty="0">
                <a:latin typeface="Tahoma" pitchFamily="34" charset="0"/>
                <a:cs typeface="Times New Roman" pitchFamily="18" charset="0"/>
              </a:rPr>
              <a:t>5.08 ± 0.52</a:t>
            </a:r>
            <a:r>
              <a:rPr lang="en-GB" sz="1500" dirty="0">
                <a:latin typeface="Tahoma" pitchFamily="34" charset="0"/>
                <a:cs typeface="Times New Roman" pitchFamily="18" charset="0"/>
              </a:rPr>
              <a:t> mm in healthy volunteers</a:t>
            </a:r>
          </a:p>
          <a:p>
            <a:pPr eaLnBrk="0" hangingPunct="0">
              <a:defRPr/>
            </a:pPr>
            <a:endParaRPr lang="en-GB" sz="1500" dirty="0">
              <a:latin typeface="Tahoma" pitchFamily="34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de-DE" sz="1500" dirty="0">
                <a:latin typeface="Tahoma" pitchFamily="34" charset="0"/>
                <a:cs typeface="Times New Roman" pitchFamily="18" charset="0"/>
              </a:rPr>
              <a:t>Moretti et al.: </a:t>
            </a:r>
            <a:r>
              <a:rPr lang="de-DE" sz="1500" dirty="0" err="1">
                <a:latin typeface="Tahoma" pitchFamily="34" charset="0"/>
                <a:cs typeface="Times New Roman" pitchFamily="18" charset="0"/>
              </a:rPr>
              <a:t>sedated</a:t>
            </a:r>
            <a:r>
              <a:rPr lang="de-DE" sz="1500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de-DE" sz="1500" dirty="0" err="1">
                <a:latin typeface="Tahoma" pitchFamily="34" charset="0"/>
                <a:cs typeface="Times New Roman" pitchFamily="18" charset="0"/>
              </a:rPr>
              <a:t>patients</a:t>
            </a:r>
            <a:r>
              <a:rPr lang="de-DE" sz="1500" dirty="0">
                <a:latin typeface="Tahoma" pitchFamily="34" charset="0"/>
                <a:cs typeface="Times New Roman" pitchFamily="18" charset="0"/>
              </a:rPr>
              <a:t>  </a:t>
            </a:r>
            <a:r>
              <a:rPr lang="de-DE" sz="1500" u="sng" dirty="0">
                <a:latin typeface="Tahoma" pitchFamily="34" charset="0"/>
                <a:cs typeface="Times New Roman" pitchFamily="18" charset="0"/>
              </a:rPr>
              <a:t>4.8 +/-0.5 mm</a:t>
            </a:r>
            <a:r>
              <a:rPr lang="de-DE" sz="1500" dirty="0">
                <a:latin typeface="Tahoma" pitchFamily="34" charset="0"/>
                <a:cs typeface="Times New Roman" pitchFamily="18" charset="0"/>
              </a:rPr>
              <a:t>  </a:t>
            </a:r>
            <a:r>
              <a:rPr lang="de-DE" sz="1500" dirty="0" err="1">
                <a:latin typeface="Tahoma" pitchFamily="34" charset="0"/>
                <a:cs typeface="Times New Roman" pitchFamily="18" charset="0"/>
              </a:rPr>
              <a:t>patients</a:t>
            </a:r>
            <a:r>
              <a:rPr lang="de-DE" sz="1500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de-DE" sz="1500" dirty="0" err="1">
                <a:latin typeface="Tahoma" pitchFamily="34" charset="0"/>
                <a:cs typeface="Times New Roman" pitchFamily="18" charset="0"/>
              </a:rPr>
              <a:t>with</a:t>
            </a:r>
            <a:r>
              <a:rPr lang="de-DE" sz="1500" dirty="0">
                <a:latin typeface="Tahoma" pitchFamily="34" charset="0"/>
                <a:cs typeface="Times New Roman" pitchFamily="18" charset="0"/>
              </a:rPr>
              <a:t> normal ICP</a:t>
            </a:r>
            <a:endParaRPr lang="de-DE" sz="1500" dirty="0">
              <a:solidFill>
                <a:schemeClr val="tx2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249866" name="Rectangle 10"/>
          <p:cNvSpPr>
            <a:spLocks noChangeArrowheads="1"/>
          </p:cNvSpPr>
          <p:nvPr/>
        </p:nvSpPr>
        <p:spPr bwMode="auto">
          <a:xfrm>
            <a:off x="1324514" y="2362328"/>
            <a:ext cx="3896190" cy="76174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68576" tIns="34289" rIns="68576" bIns="34289">
            <a:spAutoFit/>
          </a:bodyPr>
          <a:lstStyle/>
          <a:p>
            <a:pPr eaLnBrk="0" hangingPunct="0">
              <a:defRPr/>
            </a:pPr>
            <a:r>
              <a:rPr lang="de-DE" sz="1500" dirty="0">
                <a:latin typeface="Tahoma" pitchFamily="34" charset="0"/>
                <a:cs typeface="Times New Roman" pitchFamily="18" charset="0"/>
              </a:rPr>
              <a:t>ONSD  4.5-5 mm **(</a:t>
            </a:r>
            <a:r>
              <a:rPr lang="de-DE" sz="1500" dirty="0" err="1">
                <a:latin typeface="Tahoma" pitchFamily="34" charset="0"/>
                <a:cs typeface="Times New Roman" pitchFamily="18" charset="0"/>
              </a:rPr>
              <a:t>Guthoff</a:t>
            </a:r>
            <a:r>
              <a:rPr lang="de-DE" sz="1500" dirty="0">
                <a:latin typeface="Tahoma" pitchFamily="34" charset="0"/>
                <a:cs typeface="Times New Roman" pitchFamily="18" charset="0"/>
              </a:rPr>
              <a:t> R 1991,Hansen HC  1994 </a:t>
            </a:r>
            <a:r>
              <a:rPr lang="de-DE" sz="1500" dirty="0" err="1">
                <a:latin typeface="Tahoma" pitchFamily="34" charset="0"/>
                <a:cs typeface="Times New Roman" pitchFamily="18" charset="0"/>
              </a:rPr>
              <a:t>and</a:t>
            </a:r>
            <a:r>
              <a:rPr lang="de-DE" sz="1500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de-DE" sz="1500" dirty="0" err="1">
                <a:latin typeface="Tahoma" pitchFamily="34" charset="0"/>
                <a:cs typeface="Times New Roman" pitchFamily="18" charset="0"/>
              </a:rPr>
              <a:t>Ossoinig</a:t>
            </a:r>
            <a:r>
              <a:rPr lang="de-DE" sz="1500" dirty="0">
                <a:latin typeface="Tahoma" pitchFamily="34" charset="0"/>
                <a:cs typeface="Times New Roman" pitchFamily="18" charset="0"/>
              </a:rPr>
              <a:t> KC 1993): A Mode-B </a:t>
            </a:r>
            <a:r>
              <a:rPr lang="de-DE" sz="1500" dirty="0" err="1">
                <a:latin typeface="Tahoma" pitchFamily="34" charset="0"/>
                <a:cs typeface="Times New Roman" pitchFamily="18" charset="0"/>
              </a:rPr>
              <a:t>mode</a:t>
            </a:r>
            <a:r>
              <a:rPr lang="de-DE" sz="1500" dirty="0">
                <a:latin typeface="Tahoma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1601671" y="1281136"/>
            <a:ext cx="3619034" cy="30008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68576" tIns="34289" rIns="68576" bIns="34289">
            <a:spAutoFit/>
          </a:bodyPr>
          <a:lstStyle/>
          <a:p>
            <a:pPr algn="ctr" eaLnBrk="0" hangingPunct="0">
              <a:defRPr/>
            </a:pPr>
            <a:r>
              <a:rPr lang="de-DE" sz="1500" b="1" dirty="0">
                <a:solidFill>
                  <a:schemeClr val="accent2"/>
                </a:solidFill>
                <a:latin typeface="Tahoma"/>
                <a:cs typeface="Tahoma"/>
              </a:rPr>
              <a:t>MEAN VALUES OF ONSD IN ADULTS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88804"/>
      </p:ext>
    </p:extLst>
  </p:cSld>
  <p:clrMapOvr>
    <a:masterClrMapping/>
  </p:clrMapOvr>
  <p:transition advTm="28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9862" grpId="0" animBg="1" autoUpdateAnimBg="0"/>
      <p:bldP spid="2" grpId="0" build="p" animBg="1" autoUpdateAnimBg="0" advAuto="500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725" y="726578"/>
            <a:ext cx="4644516" cy="40430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1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0"/>
    </mc:Choice>
    <mc:Fallback>
      <p:transition spd="slow" advTm="1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 txBox="1">
            <a:spLocks noGrp="1"/>
          </p:cNvSpPr>
          <p:nvPr/>
        </p:nvSpPr>
        <p:spPr bwMode="auto">
          <a:xfrm>
            <a:off x="-540568" y="4927600"/>
            <a:ext cx="2862318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76" tIns="34289" rIns="68576" bIns="34289"/>
          <a:lstStyle/>
          <a:p>
            <a:pPr algn="r">
              <a:defRPr/>
            </a:pPr>
            <a:r>
              <a:rPr lang="it-IT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Bäuerle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et al. BMC </a:t>
            </a:r>
            <a:r>
              <a:rPr lang="it-IT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Neurol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2013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54025"/>
            <a:ext cx="3509963" cy="3730625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de-DE" sz="1050" b="1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de-DE" sz="1050" b="1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de-DE" b="1" dirty="0" smtClean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de-DE" b="1" dirty="0" smtClean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de-DE" b="1" dirty="0" smtClean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de-DE" b="1" dirty="0" smtClean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de-DE" b="1" dirty="0" smtClean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de-DE" b="1" dirty="0" smtClean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9865" name="Rectangle 9"/>
          <p:cNvSpPr>
            <a:spLocks noChangeArrowheads="1"/>
          </p:cNvSpPr>
          <p:nvPr/>
        </p:nvSpPr>
        <p:spPr bwMode="auto">
          <a:xfrm>
            <a:off x="1277634" y="3921900"/>
            <a:ext cx="6480720" cy="461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68576" tIns="34289" rIns="68576" bIns="34289">
            <a:spAutoFit/>
          </a:bodyPr>
          <a:lstStyle/>
          <a:p>
            <a:r>
              <a:rPr lang="en-US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 analysis of ultrasound and MRI results: </a:t>
            </a:r>
          </a:p>
          <a:p>
            <a:r>
              <a:rPr lang="en-US" sz="1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 good correlation at 3 mm depth (r = 0.72, p = 0.002, mean differences &lt; 5%)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4247" y="1204724"/>
            <a:ext cx="5346092" cy="244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1871700" y="719998"/>
            <a:ext cx="513057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500" b="1" dirty="0">
                <a:solidFill>
                  <a:srgbClr val="013E7A"/>
                </a:solidFill>
                <a:latin typeface="Tahoma" pitchFamily="34" charset="0"/>
                <a:cs typeface="Tahoma" pitchFamily="34" charset="0"/>
              </a:rPr>
              <a:t>MRT AND ULTRASOUND: REPRODUCIBILITY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48684"/>
      </p:ext>
    </p:extLst>
  </p:cSld>
  <p:clrMapOvr>
    <a:masterClrMapping/>
  </p:clrMapOvr>
  <p:transition advTm="36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99592" y="2211710"/>
            <a:ext cx="6837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disclosures</a:t>
            </a:r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related</a:t>
            </a:r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</a:t>
            </a:r>
            <a:endParaRPr lang="de-DE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3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2"/>
    </mc:Choice>
    <mc:Fallback xmlns="">
      <p:transition spd="slow" advTm="5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39652" y="2225502"/>
            <a:ext cx="5886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Upper limit of normality for children: 4.0 mm in infants aged less than 1 year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lder  children: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4.5 mm </a:t>
            </a:r>
            <a:endParaRPr lang="de-DE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655676" y="843558"/>
            <a:ext cx="5400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de-DE" sz="2100" b="1" dirty="0">
                <a:solidFill>
                  <a:srgbClr val="0F376A"/>
                </a:solidFill>
                <a:latin typeface="Tahoma"/>
                <a:cs typeface="Tahoma"/>
              </a:rPr>
              <a:t>MEAN VALUES OF ONSD IN CHILDREN</a:t>
            </a:r>
          </a:p>
        </p:txBody>
      </p:sp>
      <p:sp>
        <p:nvSpPr>
          <p:cNvPr id="6" name="Rechteck 5"/>
          <p:cNvSpPr/>
          <p:nvPr/>
        </p:nvSpPr>
        <p:spPr>
          <a:xfrm>
            <a:off x="-108520" y="4778015"/>
            <a:ext cx="9433048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7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7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EWMAN 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WD,</a:t>
            </a:r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</a:t>
            </a:r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</a:t>
            </a:r>
            <a:r>
              <a:rPr lang="de-DE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Ophthalmol</a:t>
            </a:r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2002;86:1109–13, </a:t>
            </a:r>
            <a:r>
              <a:rPr lang="de-DE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BALLANTYNE J,ET AL </a:t>
            </a: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</a:t>
            </a: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Radiol</a:t>
            </a: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1999;54:740–2, </a:t>
            </a:r>
            <a:r>
              <a:rPr lang="de-DE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ELMKE </a:t>
            </a:r>
            <a:r>
              <a:rPr lang="de-DE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K, H</a:t>
            </a:r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ANSEN </a:t>
            </a:r>
            <a:r>
              <a:rPr lang="de-DE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HC. </a:t>
            </a: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Pediatr</a:t>
            </a:r>
            <a:r>
              <a:rPr lang="de-DE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Radiol</a:t>
            </a:r>
            <a:r>
              <a:rPr lang="de-DE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1996;26:706–10.</a:t>
            </a:r>
          </a:p>
          <a:p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5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4"/>
    </mc:Choice>
    <mc:Fallback>
      <p:transition spd="slow" advTm="1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2211710"/>
            <a:ext cx="5829300" cy="1296144"/>
          </a:xfrm>
        </p:spPr>
        <p:txBody>
          <a:bodyPr/>
          <a:lstStyle/>
          <a:p>
            <a:pPr algn="ctr"/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PROBES AND FREQUENCIES</a:t>
            </a:r>
            <a:endParaRPr lang="it-IT" sz="2400" b="1" dirty="0">
              <a:solidFill>
                <a:srgbClr val="013E7A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 b="1" dirty="0" smtClean="0"/>
          </a:p>
          <a:p>
            <a:endParaRPr lang="it-IT" b="1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30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6"/>
    </mc:Choice>
    <mc:Fallback>
      <p:transition spd="slow" advTm="3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657350" y="457200"/>
            <a:ext cx="5829300" cy="684610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latin typeface="Tahoma"/>
                <a:cs typeface="Tahoma"/>
              </a:rPr>
              <a:t>DIFFERENT PROBES?</a:t>
            </a:r>
            <a:endParaRPr lang="it-IT" sz="2000" b="1" dirty="0">
              <a:latin typeface="Tahoma"/>
              <a:cs typeface="Tahoma"/>
            </a:endParaRPr>
          </a:p>
        </p:txBody>
      </p:sp>
      <p:pic>
        <p:nvPicPr>
          <p:cNvPr id="34819" name="Picture 3" descr="27 gennaio  steinel papill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87167" y="1383507"/>
            <a:ext cx="1890713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4" descr="C:\Dokumente und Einstellungen\oem\Desktop\Eigene Bilder\NERVO OTTICO\Image  optiku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12545" y="1428750"/>
            <a:ext cx="1889522" cy="138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1" name="Picture 5" descr="C:\Dokumente und Einstellungen\oem\Desktop\Eigene Bilder\NERVO OTTICO\NERVO OTTICO MY LAB 4.bm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087166" y="3057525"/>
            <a:ext cx="1901428" cy="1491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2" name="Picture 2" descr="STEINELPAUL links 13 0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 t="9041"/>
          <a:stretch>
            <a:fillRect/>
          </a:stretch>
        </p:blipFill>
        <p:spPr>
          <a:xfrm>
            <a:off x="5124450" y="3057526"/>
            <a:ext cx="1876425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7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2"/>
    </mc:Choice>
    <mc:Fallback>
      <p:transition spd="slow" advTm="1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5"/>
          <p:cNvSpPr txBox="1">
            <a:spLocks noGrp="1"/>
          </p:cNvSpPr>
          <p:nvPr/>
        </p:nvSpPr>
        <p:spPr bwMode="auto">
          <a:xfrm>
            <a:off x="6057900" y="4686300"/>
            <a:ext cx="142875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76" tIns="34289" rIns="68576" bIns="34289"/>
          <a:lstStyle/>
          <a:p>
            <a:pPr algn="r">
              <a:defRPr/>
            </a:pPr>
            <a:fld id="{E5C3BC90-AB25-43C5-B4A8-4565A6B7B4AA}" type="slidenum">
              <a:rPr lang="it-IT" sz="1050">
                <a:latin typeface="+mn-lt"/>
              </a:rPr>
              <a:pPr algn="r">
                <a:defRPr/>
              </a:pPr>
              <a:t>23</a:t>
            </a:fld>
            <a:endParaRPr lang="it-IT" sz="1050" dirty="0">
              <a:latin typeface="+mn-lt"/>
            </a:endParaRPr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65138"/>
            <a:ext cx="9144000" cy="1077912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de-DE" sz="1400" b="1" dirty="0">
                <a:latin typeface="Tahoma"/>
                <a:cs typeface="Tahoma"/>
              </a:rPr>
              <a:t>ULTRASOUND TECHNIQUES TO MEASURE THE OPTIC NERVE SHEATH: IS A SPECIALIZED PROBE NECESSARY?</a:t>
            </a:r>
            <a:endParaRPr lang="it-IT" sz="1400" b="1" dirty="0">
              <a:latin typeface="Tahoma"/>
              <a:cs typeface="Tahoma"/>
            </a:endParaRP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14525"/>
            <a:ext cx="8892480" cy="1027496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e-DE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1600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Intraobserver</a:t>
            </a:r>
            <a:r>
              <a:rPr lang="de-DE" sz="16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interobserver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among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emergency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physicians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different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imaging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protocols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3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eye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OSND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10-5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13.5 MHz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probes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axial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technique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1). The OSND was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measured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10.5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axial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technique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intracavitary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8.5 MHz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coronal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technique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DE" sz="16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16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de-DE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it-IT" sz="12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7814" name="Rectangle 6"/>
          <p:cNvSpPr>
            <a:spLocks noChangeArrowheads="1"/>
          </p:cNvSpPr>
          <p:nvPr/>
        </p:nvSpPr>
        <p:spPr bwMode="auto">
          <a:xfrm flipV="1">
            <a:off x="1187624" y="3410205"/>
            <a:ext cx="6375797" cy="80791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rot="10800000" lIns="68576" tIns="34289" rIns="68576" bIns="34289">
            <a:spAutoFit/>
          </a:bodyPr>
          <a:lstStyle/>
          <a:p>
            <a:pPr marL="241093" indent="-241093" algn="just" eaLnBrk="0" hangingPunct="0">
              <a:buFont typeface="Arial"/>
              <a:buChar char="•"/>
              <a:defRPr/>
            </a:pP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Comparable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precision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inter-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observer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achieved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0" hangingPunct="0">
              <a:defRPr/>
            </a:pPr>
            <a:endParaRPr lang="de-D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1093" indent="-241093" algn="just" eaLnBrk="0" hangingPunct="0">
              <a:buFont typeface="Arial"/>
              <a:buChar char="•"/>
              <a:defRPr/>
            </a:pP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values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10-5 MHz probe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suggest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-off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thresholds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normal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upper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limits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36512" y="4889586"/>
            <a:ext cx="3886200" cy="2385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68576" tIns="34289" rIns="68576" bIns="34289">
            <a:spAutoFit/>
          </a:bodyPr>
          <a:lstStyle/>
          <a:p>
            <a:pPr algn="just" eaLnBrk="0" hangingPunct="0">
              <a:defRPr/>
            </a:pPr>
            <a:r>
              <a:rPr lang="de-D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Shah S et al </a:t>
            </a:r>
            <a:r>
              <a:rPr lang="de-DE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</a:t>
            </a:r>
            <a:r>
              <a:rPr lang="de-D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</a:t>
            </a:r>
            <a:r>
              <a:rPr lang="de-D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</a:t>
            </a:r>
            <a:r>
              <a:rPr lang="de-D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2009: 15(5): MT 63-68</a:t>
            </a:r>
            <a:r>
              <a:rPr lang="it-IT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89276"/>
      </p:ext>
    </p:extLst>
  </p:cSld>
  <p:clrMapOvr>
    <a:masterClrMapping/>
  </p:clrMapOvr>
  <p:transition advTm="41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7810" grpId="0" animBg="1" autoUpdateAnimBg="0"/>
      <p:bldP spid="247814" grpId="0" animBg="1" autoUpdateAnimBg="0"/>
      <p:bldP spid="2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57350" y="1714500"/>
            <a:ext cx="5829300" cy="857250"/>
          </a:xfrm>
        </p:spPr>
        <p:txBody>
          <a:bodyPr/>
          <a:lstStyle/>
          <a:p>
            <a:r>
              <a:rPr lang="it-IT" altLang="de-DE" smtClean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altLang="de-DE" smtClean="0"/>
              <a:t> </a:t>
            </a:r>
          </a:p>
        </p:txBody>
      </p:sp>
      <p:pic>
        <p:nvPicPr>
          <p:cNvPr id="5124" name="Picture 5" descr="C:\Dokumente und Einstellungen\oem\Eigene Dateien\Eigene Bilder\2007_02_15\ar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28600"/>
            <a:ext cx="4191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4" name="Rectangle 6"/>
          <p:cNvSpPr>
            <a:spLocks noChangeArrowheads="1"/>
          </p:cNvSpPr>
          <p:nvPr/>
        </p:nvSpPr>
        <p:spPr bwMode="auto">
          <a:xfrm>
            <a:off x="2114550" y="3771900"/>
            <a:ext cx="4743450" cy="1200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257175" indent="-257175" eaLnBrk="0" hangingPunct="0">
              <a:lnSpc>
                <a:spcPct val="90000"/>
              </a:lnSpc>
              <a:defRPr/>
            </a:pP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Nobil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natura è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quella</a:t>
            </a:r>
            <a:endParaRPr lang="de-DE" sz="1500" b="1" dirty="0">
              <a:solidFill>
                <a:schemeClr val="tx2"/>
              </a:solidFill>
              <a:latin typeface="Tahoma" pitchFamily="34" charset="0"/>
              <a:cs typeface="Arial" pitchFamily="34" charset="0"/>
            </a:endParaRPr>
          </a:p>
          <a:p>
            <a:pPr marL="257175" indent="-257175" eaLnBrk="0" hangingPunct="0">
              <a:lnSpc>
                <a:spcPct val="90000"/>
              </a:lnSpc>
              <a:defRPr/>
            </a:pP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Che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a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sollevar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si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ardisce</a:t>
            </a:r>
            <a:endParaRPr lang="de-DE" sz="1500" b="1" dirty="0">
              <a:solidFill>
                <a:schemeClr val="tx2"/>
              </a:solidFill>
              <a:latin typeface="Tahoma" pitchFamily="34" charset="0"/>
              <a:cs typeface="Arial" pitchFamily="34" charset="0"/>
            </a:endParaRPr>
          </a:p>
          <a:p>
            <a:pPr marL="257175" indent="-257175" eaLnBrk="0" hangingPunct="0">
              <a:lnSpc>
                <a:spcPct val="90000"/>
              </a:lnSpc>
              <a:defRPr/>
            </a:pP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Gli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occhi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mortali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incontra</a:t>
            </a:r>
            <a:endParaRPr lang="de-DE" sz="1500" b="1" dirty="0">
              <a:solidFill>
                <a:schemeClr val="tx2"/>
              </a:solidFill>
              <a:latin typeface="Tahoma" pitchFamily="34" charset="0"/>
              <a:cs typeface="Arial" pitchFamily="34" charset="0"/>
            </a:endParaRPr>
          </a:p>
          <a:p>
            <a:pPr marL="257175" indent="-257175" eaLnBrk="0" hangingPunct="0">
              <a:lnSpc>
                <a:spcPct val="90000"/>
              </a:lnSpc>
              <a:defRPr/>
            </a:pP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Al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comun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fato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, e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che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con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franca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lingua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[...]</a:t>
            </a:r>
          </a:p>
          <a:p>
            <a:pPr marL="257175" indent="-257175" eaLnBrk="0" hangingPunct="0">
              <a:lnSpc>
                <a:spcPct val="90000"/>
              </a:lnSpc>
              <a:defRPr/>
            </a:pP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Confessa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il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mal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che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ci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fu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 dato in </a:t>
            </a:r>
            <a:r>
              <a:rPr lang="de-DE" sz="1500" b="1" dirty="0" err="1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sorte</a:t>
            </a:r>
            <a:r>
              <a:rPr lang="de-DE" sz="1500" b="1" dirty="0">
                <a:solidFill>
                  <a:schemeClr val="tx2"/>
                </a:solidFill>
                <a:latin typeface="Tahoma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6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6"/>
    </mc:Choice>
    <mc:Fallback>
      <p:transition spd="slow" advTm="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648" y="2067694"/>
            <a:ext cx="5829300" cy="1657350"/>
          </a:xfrm>
        </p:spPr>
        <p:txBody>
          <a:bodyPr/>
          <a:lstStyle/>
          <a:p>
            <a:pPr algn="ctr"/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PAPILLENOEDEMA</a:t>
            </a:r>
            <a:endParaRPr lang="it-IT" sz="2400" b="1" dirty="0">
              <a:solidFill>
                <a:srgbClr val="013E7A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 b="1" dirty="0" smtClean="0"/>
          </a:p>
          <a:p>
            <a:endParaRPr lang="it-IT" b="1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0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6"/>
    </mc:Choice>
    <mc:Fallback>
      <p:transition spd="slow" advTm="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322625"/>
            <a:ext cx="6172200" cy="324036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15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5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5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5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PAPILLENOEDEMA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1115616" y="2172974"/>
            <a:ext cx="2322258" cy="988367"/>
          </a:xfrm>
        </p:spPr>
        <p:txBody>
          <a:bodyPr>
            <a:normAutofit fontScale="25000" lnSpcReduction="20000"/>
          </a:bodyPr>
          <a:lstStyle/>
          <a:p>
            <a:pPr lvl="0"/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de-DE" sz="7200" dirty="0"/>
              <a:t>A, C: </a:t>
            </a:r>
          </a:p>
          <a:p>
            <a:pPr lvl="0" algn="ctr"/>
            <a:r>
              <a:rPr lang="en-US" sz="7200" dirty="0" err="1"/>
              <a:t>papilloedema</a:t>
            </a:r>
            <a:endParaRPr lang="en-US" sz="7200" dirty="0"/>
          </a:p>
          <a:p>
            <a:pPr lvl="0" algn="ctr"/>
            <a:r>
              <a:rPr lang="en-US" sz="7200" dirty="0"/>
              <a:t>Optical </a:t>
            </a:r>
          </a:p>
          <a:p>
            <a:pPr lvl="0" algn="ctr"/>
            <a:r>
              <a:rPr lang="en-US" sz="7200" dirty="0"/>
              <a:t>coherence tomograph</a:t>
            </a:r>
            <a:r>
              <a:rPr lang="en-US" sz="4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</a:p>
        </p:txBody>
      </p:sp>
      <p:sp>
        <p:nvSpPr>
          <p:cNvPr id="3" name="Rechteck 2"/>
          <p:cNvSpPr/>
          <p:nvPr/>
        </p:nvSpPr>
        <p:spPr>
          <a:xfrm>
            <a:off x="-30770" y="4876006"/>
            <a:ext cx="5562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Teismann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 et al. </a:t>
            </a:r>
            <a:r>
              <a:rPr lang="it-IT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Emerg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2013 </a:t>
            </a:r>
            <a:r>
              <a:rPr lang="de-DE" sz="1200" dirty="0"/>
              <a:t>J Ultrasound </a:t>
            </a:r>
            <a:r>
              <a:rPr lang="de-DE" sz="1200" dirty="0" err="1"/>
              <a:t>Med</a:t>
            </a:r>
            <a:r>
              <a:rPr lang="de-DE" sz="1200" dirty="0"/>
              <a:t> 1995;14:91-6.</a:t>
            </a:r>
          </a:p>
          <a:p>
            <a:pPr algn="r">
              <a:defRPr/>
            </a:pPr>
            <a:endParaRPr lang="it-IT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86" y="1419622"/>
            <a:ext cx="397192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5868144" y="1103679"/>
            <a:ext cx="290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B, D: Ultrasound and Fundus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6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01"/>
    </mc:Choice>
    <mc:Fallback>
      <p:transition spd="slow" advTm="24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22745"/>
            <a:ext cx="2844761" cy="219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68411"/>
            <a:ext cx="6322219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4984" y="4789100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Point-of-care </a:t>
            </a:r>
            <a:r>
              <a:rPr lang="en-US" sz="1200" dirty="0"/>
              <a:t>Ocular Ultrasound to Detect Optic Disc </a:t>
            </a:r>
            <a:r>
              <a:rPr lang="en-US" sz="1200" dirty="0" smtClean="0"/>
              <a:t>Swelling 2013</a:t>
            </a:r>
            <a:endParaRPr lang="de-DE" sz="1200" dirty="0"/>
          </a:p>
        </p:txBody>
      </p:sp>
      <p:sp>
        <p:nvSpPr>
          <p:cNvPr id="5" name="Rechteck 4"/>
          <p:cNvSpPr/>
          <p:nvPr/>
        </p:nvSpPr>
        <p:spPr>
          <a:xfrm>
            <a:off x="827584" y="634155"/>
            <a:ext cx="7960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 OF CARE OCULAR ULTRASOUND  TO DETECT OPTIC DISC SWELLING</a:t>
            </a:r>
            <a:endParaRPr lang="de-DE" sz="1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47"/>
    </mc:Choice>
    <mc:Fallback>
      <p:transition spd="slow" advTm="3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92" y="1491630"/>
            <a:ext cx="5307131" cy="201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 2"/>
          <p:cNvSpPr txBox="1">
            <a:spLocks noGrp="1"/>
          </p:cNvSpPr>
          <p:nvPr>
            <p:ph type="body" idx="4294967295"/>
          </p:nvPr>
        </p:nvSpPr>
        <p:spPr>
          <a:xfrm>
            <a:off x="0" y="4927600"/>
            <a:ext cx="2940050" cy="269875"/>
          </a:xfrm>
          <a:ln w="72000">
            <a:solidFill>
              <a:schemeClr val="bg1"/>
            </a:solidFill>
            <a:prstDash val="solid"/>
          </a:ln>
        </p:spPr>
        <p:txBody>
          <a:bodyPr vert="horz" wrap="square" lIns="24492" tIns="24492" rIns="24492" bIns="24492" numCol="1" anchor="t" anchorCtr="0" compatLnSpc="1">
            <a:prstTxWarp prst="textNoShape">
              <a:avLst/>
            </a:prstTxWarp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>
              <a:buNone/>
            </a:pPr>
            <a:r>
              <a:rPr lang="en-US" sz="1050" dirty="0"/>
              <a:t> 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Lochner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 B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 </a:t>
            </a:r>
            <a:r>
              <a:rPr lang="it-IT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Neurology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2016</a:t>
            </a:r>
            <a:endParaRPr lang="de-D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 6"/>
          <p:cNvSpPr txBox="1">
            <a:spLocks noGrp="1"/>
          </p:cNvSpPr>
          <p:nvPr>
            <p:ph type="title" idx="4294967295"/>
          </p:nvPr>
        </p:nvSpPr>
        <p:spPr>
          <a:xfrm>
            <a:off x="1470025" y="415905"/>
            <a:ext cx="6170612" cy="922337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de-DE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OCULAR </a:t>
            </a:r>
            <a:r>
              <a:rPr lang="de-DE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ULTRASOUND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21387" y="3802500"/>
            <a:ext cx="465607" cy="238864"/>
          </a:xfrm>
          <a:prstGeom prst="rect">
            <a:avLst/>
          </a:prstGeom>
          <a:noFill/>
          <a:ln>
            <a:noFill/>
          </a:ln>
        </p:spPr>
        <p:txBody>
          <a:bodyPr vert="horz" wrap="none" lIns="61229" tIns="30615" rIns="61229" bIns="30615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de-DE" sz="1200" b="1" dirty="0">
                <a:latin typeface="Arial" pitchFamily="18"/>
                <a:ea typeface="Microsoft YaHei" pitchFamily="2"/>
                <a:cs typeface="Mangal" pitchFamily="2"/>
              </a:rPr>
              <a:t>OND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195241" y="3684576"/>
            <a:ext cx="568263" cy="238864"/>
          </a:xfrm>
          <a:prstGeom prst="rect">
            <a:avLst/>
          </a:prstGeom>
          <a:noFill/>
          <a:ln>
            <a:noFill/>
          </a:ln>
        </p:spPr>
        <p:txBody>
          <a:bodyPr vert="horz" wrap="none" lIns="61229" tIns="30615" rIns="61229" bIns="30615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de-DE" sz="1200" b="1" dirty="0">
                <a:latin typeface="Arial" pitchFamily="18"/>
                <a:ea typeface="Microsoft YaHei" pitchFamily="2"/>
                <a:cs typeface="Mangal" pitchFamily="2"/>
              </a:rPr>
              <a:t>ONDS</a:t>
            </a:r>
          </a:p>
        </p:txBody>
      </p:sp>
      <p:sp>
        <p:nvSpPr>
          <p:cNvPr id="8" name="Gerade Verbindung 7"/>
          <p:cNvSpPr/>
          <p:nvPr/>
        </p:nvSpPr>
        <p:spPr>
          <a:xfrm flipH="1" flipV="1">
            <a:off x="6411903" y="2657011"/>
            <a:ext cx="3698" cy="1146964"/>
          </a:xfrm>
          <a:prstGeom prst="line">
            <a:avLst/>
          </a:prstGeom>
          <a:noFill/>
          <a:ln w="36000">
            <a:solidFill>
              <a:srgbClr val="00CCFF"/>
            </a:solidFill>
            <a:prstDash val="solid"/>
            <a:tailEnd type="arrow"/>
          </a:ln>
        </p:spPr>
        <p:txBody>
          <a:bodyPr vert="horz" wrap="none" lIns="73475" tIns="42860" rIns="73475" bIns="42860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de-DE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Gerade Verbindung 8"/>
          <p:cNvSpPr/>
          <p:nvPr/>
        </p:nvSpPr>
        <p:spPr>
          <a:xfrm flipV="1">
            <a:off x="5618016" y="2677702"/>
            <a:ext cx="631285" cy="1221053"/>
          </a:xfrm>
          <a:prstGeom prst="line">
            <a:avLst/>
          </a:prstGeom>
          <a:noFill/>
          <a:ln w="36000">
            <a:solidFill>
              <a:srgbClr val="00CCFF"/>
            </a:solidFill>
            <a:prstDash val="solid"/>
            <a:tailEnd type="arrow"/>
          </a:ln>
        </p:spPr>
        <p:txBody>
          <a:bodyPr vert="horz" wrap="none" lIns="73475" tIns="42860" rIns="73475" bIns="42860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de-DE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0" name="Gerade Verbindung 9"/>
          <p:cNvSpPr/>
          <p:nvPr/>
        </p:nvSpPr>
        <p:spPr>
          <a:xfrm flipH="1">
            <a:off x="3653898" y="1221600"/>
            <a:ext cx="0" cy="1166566"/>
          </a:xfrm>
          <a:prstGeom prst="line">
            <a:avLst/>
          </a:prstGeom>
          <a:noFill/>
          <a:ln w="36000">
            <a:solidFill>
              <a:srgbClr val="00CCFF"/>
            </a:solidFill>
            <a:prstDash val="solid"/>
            <a:tailEnd type="arrow"/>
          </a:ln>
        </p:spPr>
        <p:txBody>
          <a:bodyPr vert="horz" wrap="none" lIns="73475" tIns="42860" rIns="73475" bIns="42860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de-DE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25342" y="1135752"/>
            <a:ext cx="457143" cy="238864"/>
          </a:xfrm>
          <a:prstGeom prst="rect">
            <a:avLst/>
          </a:prstGeom>
          <a:noFill/>
          <a:ln>
            <a:noFill/>
          </a:ln>
        </p:spPr>
        <p:txBody>
          <a:bodyPr vert="horz" wrap="none" lIns="61229" tIns="30615" rIns="61229" bIns="30615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de-DE" sz="1200" b="1" dirty="0">
                <a:latin typeface="Arial" pitchFamily="18"/>
                <a:ea typeface="Microsoft YaHei" pitchFamily="2"/>
                <a:cs typeface="Mangal" pitchFamily="2"/>
              </a:rPr>
              <a:t>ODE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876834" y="4041039"/>
            <a:ext cx="5881520" cy="52637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29" tIns="30615" rIns="61229" bIns="30615" anchorCtr="0" compatLnSpc="0">
            <a:spAutoFit/>
          </a:bodyPr>
          <a:lstStyle/>
          <a:p>
            <a:r>
              <a:rPr lang="de-DE" sz="1050" dirty="0"/>
              <a:t>(1)ODE </a:t>
            </a:r>
            <a:r>
              <a:rPr lang="en-US" sz="1050" dirty="0"/>
              <a:t>fundus and the dome of the </a:t>
            </a:r>
            <a:r>
              <a:rPr lang="de-DE" sz="1050" dirty="0" err="1"/>
              <a:t>papilla</a:t>
            </a:r>
            <a:endParaRPr lang="en-US" sz="1050" dirty="0"/>
          </a:p>
          <a:p>
            <a:r>
              <a:rPr lang="en-US" sz="1050" dirty="0"/>
              <a:t>OND distance inside the pia mater (2–2) </a:t>
            </a:r>
          </a:p>
          <a:p>
            <a:r>
              <a:rPr lang="en-US" sz="1050" dirty="0"/>
              <a:t>ONSD inside the dura </a:t>
            </a:r>
            <a:r>
              <a:rPr lang="de-DE" sz="1050" dirty="0"/>
              <a:t>mater (3–3).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3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8"/>
    </mc:Choice>
    <mc:Fallback>
      <p:transition spd="slow" advTm="2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720" y="2067694"/>
            <a:ext cx="5829300" cy="1657350"/>
          </a:xfrm>
        </p:spPr>
        <p:txBody>
          <a:bodyPr/>
          <a:lstStyle/>
          <a:p>
            <a:pPr algn="ctr"/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RETINAL  ARTERY AND VEIN</a:t>
            </a:r>
            <a:endParaRPr lang="it-IT" sz="2400" b="1" dirty="0">
              <a:solidFill>
                <a:srgbClr val="013E7A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 b="1" dirty="0" smtClean="0"/>
          </a:p>
          <a:p>
            <a:endParaRPr lang="it-IT" b="1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3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6"/>
    </mc:Choice>
    <mc:Fallback>
      <p:transition spd="slow" advTm="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143000" y="1769270"/>
            <a:ext cx="6858000" cy="34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79" tIns="34289" rIns="68579" bIns="34289">
            <a:spAutoFit/>
          </a:bodyPr>
          <a:lstStyle/>
          <a:p>
            <a:endParaRPr lang="x-none" sz="1793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577" y="2460708"/>
            <a:ext cx="1358111" cy="135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0129" y="1807868"/>
            <a:ext cx="1955498" cy="18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ffinestre acustich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577" y="1131590"/>
            <a:ext cx="1487420" cy="1288653"/>
          </a:xfrm>
          <a:prstGeom prst="rect">
            <a:avLst/>
          </a:prstGeom>
          <a:noFill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730" y="1419622"/>
            <a:ext cx="1790753" cy="196951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39552" y="4083918"/>
            <a:ext cx="8294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b="1" dirty="0"/>
              <a:t> </a:t>
            </a:r>
            <a:r>
              <a:rPr lang="de-DE" altLang="de-DE" b="1" dirty="0" smtClean="0"/>
              <a:t> Transorbital </a:t>
            </a:r>
            <a:r>
              <a:rPr lang="de-DE" altLang="de-DE" b="1" dirty="0" err="1" smtClean="0"/>
              <a:t>ultrasound</a:t>
            </a:r>
            <a:r>
              <a:rPr lang="en-US" b="1" dirty="0" smtClean="0"/>
              <a:t>: a window to the brain?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1517503"/>
            <a:ext cx="1414395" cy="187163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2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82"/>
    </mc:Choice>
    <mc:Fallback>
      <p:transition spd="slow" advTm="3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rterie_e_retina_con_didasca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03259"/>
            <a:ext cx="3750505" cy="298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2035856" y="697891"/>
            <a:ext cx="493436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RETINAL  ARTERY AND VEIN ANATOMY</a:t>
            </a:r>
            <a:endParaRPr lang="de-DE" sz="15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4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8"/>
    </mc:Choice>
    <mc:Fallback>
      <p:transition spd="slow" advTm="21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13" y="1253849"/>
            <a:ext cx="4711136" cy="240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210904" y="789552"/>
            <a:ext cx="4594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RETINAL ARTERY AND VEIN</a:t>
            </a:r>
            <a:endParaRPr lang="de-DE" sz="18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1429826" y="3768372"/>
            <a:ext cx="6156684" cy="463153"/>
          </a:xfrm>
        </p:spPr>
        <p:txBody>
          <a:bodyPr>
            <a:no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de-DE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ow </a:t>
            </a:r>
            <a:r>
              <a:rPr lang="de-DE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pulse </a:t>
            </a:r>
            <a:r>
              <a:rPr lang="de-DE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repetition</a:t>
            </a:r>
            <a:r>
              <a:rPr lang="de-DE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frequency</a:t>
            </a:r>
            <a:r>
              <a:rPr lang="de-DE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(PRF) Angle </a:t>
            </a:r>
            <a:r>
              <a:rPr lang="de-DE" sz="1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Correction </a:t>
            </a: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applied, varying between 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0° and 45; </a:t>
            </a: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gate 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size </a:t>
            </a:r>
            <a:r>
              <a:rPr lang="de-DE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 mm, 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Peak </a:t>
            </a: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systolic velocity, end D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iastolic velocity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esistive </a:t>
            </a: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index (RI) m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aximum and minimum </a:t>
            </a: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velocity (v-max, v-min), 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retinal venous </a:t>
            </a:r>
            <a:r>
              <a:rPr lang="de-DE" sz="1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pulsation</a:t>
            </a:r>
            <a:r>
              <a:rPr lang="de-DE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(RVP)</a:t>
            </a:r>
            <a:endParaRPr lang="de-DE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7544" y="4876006"/>
            <a:ext cx="3883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Baxter </a:t>
            </a: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 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 Ultrasound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1995;14:91-6.</a:t>
            </a:r>
          </a:p>
          <a:p>
            <a:pPr algn="r">
              <a:defRPr/>
            </a:pPr>
            <a:endParaRPr lang="it-IT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9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36"/>
    </mc:Choice>
    <mc:Fallback>
      <p:transition spd="slow" advTm="35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817694" y="843558"/>
            <a:ext cx="5246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>
              <a:latin typeface="BookAntiqua"/>
            </a:endParaRPr>
          </a:p>
          <a:p>
            <a:pPr algn="ctr"/>
            <a:r>
              <a:rPr lang="en-US" sz="1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MAXIMUM SYSTOLIC BLOOD FLOW VELOCITIES IN ORBITAL VESSELS</a:t>
            </a:r>
            <a:endParaRPr lang="de-DE" sz="15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734171"/>
              </p:ext>
            </p:extLst>
          </p:nvPr>
        </p:nvGraphicFramePr>
        <p:xfrm>
          <a:off x="1331640" y="2139704"/>
          <a:ext cx="5994667" cy="1474440"/>
        </p:xfrm>
        <a:graphic>
          <a:graphicData uri="http://schemas.openxmlformats.org/drawingml/2006/table">
            <a:tbl>
              <a:tblPr/>
              <a:tblGrid>
                <a:gridCol w="2644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Orbital vessel </a:t>
                      </a:r>
                      <a:endParaRPr lang="de-DE" sz="9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6194" marR="26194" marT="26194" marB="261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Mean ± SD Blood Flow, cm/s                 (Range)</a:t>
                      </a:r>
                      <a:endParaRPr lang="en-US" sz="9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6194" marR="26194" marT="26194" marB="261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Central </a:t>
                      </a:r>
                      <a:r>
                        <a:rPr lang="de-DE" sz="900" b="1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retinal</a:t>
                      </a:r>
                      <a:r>
                        <a:rPr lang="de-DE" sz="9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900" b="1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artery</a:t>
                      </a:r>
                      <a:r>
                        <a:rPr lang="de-DE" sz="9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de-DE" sz="9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6194" marR="26194" marT="26194" marB="261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10,3 +/- 2,1                                (6,4 – 17,2)</a:t>
                      </a:r>
                      <a:endParaRPr lang="de-DE" sz="9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6194" marR="26194" marT="26194" marB="261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Central </a:t>
                      </a:r>
                      <a:r>
                        <a:rPr lang="de-DE" sz="900" b="1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retinal</a:t>
                      </a:r>
                      <a:r>
                        <a:rPr lang="de-DE" sz="9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900" b="1" kern="1200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vein</a:t>
                      </a:r>
                      <a:r>
                        <a:rPr lang="de-DE" sz="9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de-DE" sz="9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6194" marR="26194" marT="26194" marB="261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2,9   +/- 0,73                              (1,9 – 5,4)</a:t>
                      </a:r>
                      <a:endParaRPr lang="de-DE" sz="9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6194" marR="26194" marT="26194" marB="261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Ophthalmic artery </a:t>
                      </a:r>
                      <a:endParaRPr lang="de-DE" sz="9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6194" marR="26194" marT="26194" marB="261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31,4 +/- 4,2                                (23,5 – 39,8)</a:t>
                      </a:r>
                      <a:endParaRPr lang="de-DE" sz="900" b="1" kern="1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6194" marR="26194" marT="26194" marB="261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Posterior ciliary artery </a:t>
                      </a:r>
                      <a:endParaRPr lang="de-DE" sz="9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6194" marR="26194" marT="26194" marB="261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12,4 +/- 4,8                                (1,4 – 22,7)</a:t>
                      </a:r>
                      <a:endParaRPr lang="de-DE" sz="9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6194" marR="26194" marT="26194" marB="261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79713" y="276671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de-DE" altLang="de-DE" sz="1350"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79512" y="4515966"/>
            <a:ext cx="68125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BookAntiqua,Bold"/>
              </a:rPr>
              <a:t>Orbital vessel </a:t>
            </a:r>
            <a:r>
              <a:rPr lang="en-US" sz="1600" dirty="0">
                <a:latin typeface="BookAntiqua"/>
              </a:rPr>
              <a:t>Mean ± SD Blood Flow, cm/s (Range) from </a:t>
            </a:r>
            <a:r>
              <a:rPr lang="de-DE" sz="1600" dirty="0"/>
              <a:t>Lieb et al. </a:t>
            </a:r>
            <a:endParaRPr lang="en-US" sz="1600" dirty="0">
              <a:latin typeface="BookAntiqua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6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0"/>
    </mc:Choice>
    <mc:Fallback>
      <p:transition spd="slow" advTm="11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658" y="1545637"/>
            <a:ext cx="6251680" cy="289305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-29999" y="4876006"/>
            <a:ext cx="3064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/>
              <a:t>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Naldi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de-DE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al.J</a:t>
            </a:r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Neuroimaging 2019;394-399.</a:t>
            </a:r>
          </a:p>
        </p:txBody>
      </p:sp>
      <p:sp>
        <p:nvSpPr>
          <p:cNvPr id="5" name="Rechteck 4"/>
          <p:cNvSpPr/>
          <p:nvPr/>
        </p:nvSpPr>
        <p:spPr>
          <a:xfrm>
            <a:off x="1601670" y="846983"/>
            <a:ext cx="5724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25A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Ultrasonography Monitoring using Retinal Vessels in Patients with Cerebral Hemorrhage</a:t>
            </a:r>
            <a:endParaRPr lang="de-DE" sz="1800" dirty="0">
              <a:solidFill>
                <a:srgbClr val="325A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6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27"/>
    </mc:Choice>
    <mc:Fallback>
      <p:transition spd="slow" advTm="32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49" y="843558"/>
            <a:ext cx="3614705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835696" y="3982484"/>
            <a:ext cx="62376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Recanalized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central artery with formation of a stenosis at the level of the spot signs</a:t>
            </a:r>
            <a:endParaRPr lang="de-D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0" y="4866501"/>
            <a:ext cx="78970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Bernhard Widder · Gerhard F. Hamann Duplexsonographie der hirnversorgenden Arterie, 7. </a:t>
            </a:r>
            <a:r>
              <a:rPr lang="de-DE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Auflage</a:t>
            </a:r>
            <a:endParaRPr lang="de-D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6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83"/>
    </mc:Choice>
    <mc:Fallback>
      <p:transition spd="slow" advTm="3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1779662"/>
            <a:ext cx="6318702" cy="2970330"/>
          </a:xfrm>
        </p:spPr>
        <p:txBody>
          <a:bodyPr/>
          <a:lstStyle/>
          <a:p>
            <a:endParaRPr lang="de-DE" sz="2700" dirty="0">
              <a:solidFill>
                <a:schemeClr val="tx2"/>
              </a:solidFill>
              <a:latin typeface="Tahoma" pitchFamily="34" charset="0"/>
            </a:endParaRPr>
          </a:p>
          <a:p>
            <a:endParaRPr lang="de-DE" sz="2700" dirty="0">
              <a:solidFill>
                <a:schemeClr val="tx2"/>
              </a:solidFill>
              <a:latin typeface="Tahoma" pitchFamily="34" charset="0"/>
            </a:endParaRPr>
          </a:p>
          <a:p>
            <a:r>
              <a:rPr lang="de-DE" sz="1350" kern="1200" dirty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algn="ctr"/>
            <a:r>
              <a:rPr lang="de-DE" sz="2400" b="1" dirty="0">
                <a:solidFill>
                  <a:srgbClr val="013E7A"/>
                </a:solidFill>
                <a:latin typeface="Tahoma" pitchFamily="34" charset="0"/>
              </a:rPr>
              <a:t>DYNAMIC ULTRASONOGRAPHIC MEASUREMENT</a:t>
            </a:r>
          </a:p>
          <a:p>
            <a:pPr algn="ctr"/>
            <a:endParaRPr lang="en-GB" sz="2700" b="1" dirty="0">
              <a:solidFill>
                <a:srgbClr val="013E7A"/>
              </a:solidFill>
              <a:latin typeface="Tahoma" pitchFamily="34" charset="0"/>
            </a:endParaRPr>
          </a:p>
          <a:p>
            <a:endParaRPr lang="it-IT" sz="2700" dirty="0">
              <a:solidFill>
                <a:schemeClr val="tx2"/>
              </a:solidFill>
              <a:latin typeface="Tahoma" pitchFamily="34" charset="0"/>
            </a:endParaRPr>
          </a:p>
          <a:p>
            <a:endParaRPr lang="it-IT" sz="2700" dirty="0">
              <a:solidFill>
                <a:schemeClr val="tx2"/>
              </a:solidFill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2"/>
    </mc:Choice>
    <mc:Fallback>
      <p:transition spd="slow" advTm="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367885"/>
            <a:ext cx="4608512" cy="281523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211434" y="4245937"/>
            <a:ext cx="6789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ONSD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changes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spontaneous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intracranial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hypotension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supine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upright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 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Supine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Orthostatic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Rechteck 4"/>
          <p:cNvSpPr/>
          <p:nvPr/>
        </p:nvSpPr>
        <p:spPr>
          <a:xfrm>
            <a:off x="539552" y="71800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 </a:t>
            </a:r>
            <a:r>
              <a:rPr lang="de-DE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ultrasonography</a:t>
            </a:r>
            <a:endParaRPr lang="de-DE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de-DE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</a:t>
            </a:r>
            <a:r>
              <a:rPr lang="de-DE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6512" y="4835723"/>
            <a:ext cx="6552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Neurological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Sciences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https://doi.org/10.1007/s10072-019-04015-x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95"/>
    </mc:Choice>
    <mc:Fallback>
      <p:transition spd="slow" advTm="2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494235" y="735547"/>
            <a:ext cx="6155531" cy="432047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 NERVE SHEATH  RESPONSES  TO PRESSURE VARIATIONS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907704" y="1314588"/>
            <a:ext cx="1669794" cy="2974066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915743" y="1545431"/>
            <a:ext cx="2375713" cy="318611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767" y="4840011"/>
            <a:ext cx="7020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/>
              <a:t>Hansen  HC </a:t>
            </a:r>
            <a:r>
              <a:rPr lang="pt-BR" sz="1600" dirty="0" smtClean="0"/>
              <a:t>Acta </a:t>
            </a:r>
            <a:r>
              <a:rPr lang="pt-BR" sz="1600" dirty="0"/>
              <a:t>Ophthalmol. 2011: 89: e528–e532</a:t>
            </a:r>
            <a:endParaRPr lang="de-DE"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6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16"/>
    </mc:Choice>
    <mc:Fallback>
      <p:transition spd="slow" advTm="3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4235" y="681038"/>
            <a:ext cx="6155531" cy="432551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NON-INVASIVE ICP ESTIMATION METHODOLOGICAL ASPECTS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Close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 (</a:t>
            </a:r>
            <a:r>
              <a:rPr lang="en-US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0.78) between CSF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pressure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ONSD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esponse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varied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subjects (0.019–0.071 mm/mm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Hg)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settings should perform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serial ONSD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 and always aim for a trend</a:t>
            </a:r>
          </a:p>
          <a:p>
            <a:pPr marL="0" indent="0"/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nalysis</a:t>
            </a:r>
            <a:endParaRPr lang="de-DE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measurement should be taken at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mm behind the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ONSD monitoring is a promising but not 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easy-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-interpret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attend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improvement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ultrasound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techniques</a:t>
            </a:r>
            <a:endParaRPr lang="de-DE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9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20"/>
    </mc:Choice>
    <mc:Fallback>
      <p:transition spd="slow" advTm="7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/>
          <p:cNvSpPr txBox="1">
            <a:spLocks noGrp="1"/>
          </p:cNvSpPr>
          <p:nvPr/>
        </p:nvSpPr>
        <p:spPr bwMode="auto">
          <a:xfrm>
            <a:off x="1657350" y="4686300"/>
            <a:ext cx="142875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76" tIns="34289" rIns="68576" bIns="34289"/>
          <a:lstStyle/>
          <a:p>
            <a:pPr>
              <a:defRPr/>
            </a:pPr>
            <a:fld id="{EFFD85FA-29C8-4CE7-ACD8-D9AF9C0AE71D}" type="datetime1">
              <a:rPr lang="it-IT" sz="1050">
                <a:latin typeface="+mn-lt"/>
              </a:rPr>
              <a:pPr>
                <a:defRPr/>
              </a:pPr>
              <a:t>08/10/2021</a:t>
            </a:fld>
            <a:endParaRPr lang="it-IT" sz="1050" dirty="0">
              <a:latin typeface="+mn-lt"/>
            </a:endParaRPr>
          </a:p>
        </p:txBody>
      </p:sp>
      <p:sp>
        <p:nvSpPr>
          <p:cNvPr id="5" name="Fußzeilenplatzhalter 2"/>
          <p:cNvSpPr txBox="1">
            <a:spLocks noGrp="1"/>
          </p:cNvSpPr>
          <p:nvPr/>
        </p:nvSpPr>
        <p:spPr bwMode="auto">
          <a:xfrm>
            <a:off x="3486151" y="4686300"/>
            <a:ext cx="21717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76" tIns="34289" rIns="68576" bIns="34289"/>
          <a:lstStyle/>
          <a:p>
            <a:pPr algn="ctr">
              <a:defRPr/>
            </a:pPr>
            <a:r>
              <a:rPr lang="it-IT" sz="1050" dirty="0">
                <a:latin typeface="+mn-lt"/>
              </a:rPr>
              <a:t>Piergiorgio </a:t>
            </a:r>
            <a:r>
              <a:rPr lang="it-IT" sz="1050" dirty="0" err="1">
                <a:latin typeface="+mn-lt"/>
              </a:rPr>
              <a:t>Lochner</a:t>
            </a:r>
            <a:endParaRPr lang="it-IT" sz="1050" dirty="0">
              <a:latin typeface="+mn-lt"/>
            </a:endParaRPr>
          </a:p>
        </p:txBody>
      </p:sp>
      <p:sp>
        <p:nvSpPr>
          <p:cNvPr id="6" name="Foliennummernplatzhalter 3"/>
          <p:cNvSpPr txBox="1">
            <a:spLocks noGrp="1"/>
          </p:cNvSpPr>
          <p:nvPr/>
        </p:nvSpPr>
        <p:spPr bwMode="auto">
          <a:xfrm>
            <a:off x="6057900" y="4686300"/>
            <a:ext cx="142875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76" tIns="34289" rIns="68576" bIns="34289"/>
          <a:lstStyle/>
          <a:p>
            <a:pPr algn="r">
              <a:defRPr/>
            </a:pPr>
            <a:fld id="{6283F483-04D1-4162-A69C-B89DB4CD3A95}" type="slidenum">
              <a:rPr lang="it-IT" sz="1050">
                <a:latin typeface="+mn-lt"/>
              </a:rPr>
              <a:pPr algn="r">
                <a:defRPr/>
              </a:pPr>
              <a:t>39</a:t>
            </a:fld>
            <a:endParaRPr lang="it-IT" sz="1050" dirty="0">
              <a:latin typeface="+mn-lt"/>
            </a:endParaRPr>
          </a:p>
        </p:txBody>
      </p:sp>
      <p:pic>
        <p:nvPicPr>
          <p:cNvPr id="66565" name="Picture 7" descr="IMG_0728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699542"/>
            <a:ext cx="4722735" cy="354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8"/>
          <p:cNvSpPr txBox="1">
            <a:spLocks noChangeArrowheads="1"/>
          </p:cNvSpPr>
          <p:nvPr/>
        </p:nvSpPr>
        <p:spPr bwMode="auto">
          <a:xfrm rot="-439834">
            <a:off x="-1685064" y="2444605"/>
            <a:ext cx="5940029" cy="50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9" rIns="68576" bIns="34289">
            <a:spAutoFit/>
          </a:bodyPr>
          <a:lstStyle/>
          <a:p>
            <a:pPr algn="ctr"/>
            <a:r>
              <a:rPr lang="de-DE" sz="2800" b="1" dirty="0" err="1">
                <a:solidFill>
                  <a:schemeClr val="accent1">
                    <a:lumMod val="75000"/>
                  </a:schemeClr>
                </a:solidFill>
                <a:latin typeface="Algerian" pitchFamily="82" charset="0"/>
              </a:rPr>
              <a:t>thank</a:t>
            </a: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Algerian" pitchFamily="82" charset="0"/>
              </a:rPr>
              <a:t> </a:t>
            </a:r>
            <a:r>
              <a:rPr lang="de-DE" sz="2800" b="1" dirty="0" err="1">
                <a:solidFill>
                  <a:schemeClr val="accent1">
                    <a:lumMod val="75000"/>
                  </a:schemeClr>
                </a:solidFill>
                <a:latin typeface="Algerian" pitchFamily="82" charset="0"/>
              </a:rPr>
              <a:t>you</a:t>
            </a:r>
            <a:endParaRPr lang="it-IT" sz="2000" b="1" dirty="0">
              <a:solidFill>
                <a:schemeClr val="accent1">
                  <a:lumMod val="75000"/>
                </a:schemeClr>
              </a:solidFill>
              <a:latin typeface="Algerian" pitchFamily="82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6993" y="4912668"/>
            <a:ext cx="17524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sz="900" b="1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Piergiorgio.lochner@uks.eu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6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2"/>
    </mc:Choice>
    <mc:Fallback>
      <p:transition spd="slow" advTm="7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Preziose e pittoresche: l'Europa delle piccole città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 cstate="print"/>
          <a:srcRect l="19095" r="19095"/>
          <a:stretch>
            <a:fillRect/>
          </a:stretch>
        </p:blipFill>
        <p:spPr bwMode="auto">
          <a:xfrm>
            <a:off x="1763688" y="1483009"/>
            <a:ext cx="2552161" cy="2756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26" name="Picture 2" descr="Preziose e pittoresche: l'Europa delle piccole città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1393" y="1483010"/>
            <a:ext cx="2717948" cy="2756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el 2"/>
          <p:cNvSpPr txBox="1">
            <a:spLocks/>
          </p:cNvSpPr>
          <p:nvPr/>
        </p:nvSpPr>
        <p:spPr bwMode="auto">
          <a:xfrm>
            <a:off x="1261698" y="735546"/>
            <a:ext cx="6155531" cy="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ＭＳ Ｐゴシック" pitchFamily="-104" charset="-128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itchFamily="-104" charset="0"/>
                <a:ea typeface="ＭＳ Ｐゴシック" pitchFamily="-104" charset="-128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itchFamily="-104" charset="0"/>
                <a:ea typeface="ＭＳ Ｐゴシック" pitchFamily="-104" charset="-128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itchFamily="-104" charset="0"/>
                <a:ea typeface="ＭＳ Ｐゴシック" pitchFamily="-104" charset="-128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itchFamily="-104" charset="0"/>
                <a:ea typeface="ＭＳ Ｐゴシック" pitchFamily="-104" charset="-128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itchFamily="-10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itchFamily="-10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itchFamily="-10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itchFamily="-104" charset="0"/>
              </a:defRPr>
            </a:lvl9pPr>
          </a:lstStyle>
          <a:p>
            <a:pPr algn="ctr"/>
            <a:r>
              <a:rPr lang="en-US" sz="18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PERSPECTIVE OF EYES</a:t>
            </a:r>
            <a:endParaRPr lang="de-DE" sz="18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8"/>
    </mc:Choice>
    <mc:Fallback xmlns="">
      <p:transition spd="slow" advTm="1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1707654"/>
            <a:ext cx="5829300" cy="1657350"/>
          </a:xfrm>
        </p:spPr>
        <p:txBody>
          <a:bodyPr/>
          <a:lstStyle/>
          <a:p>
            <a:pPr algn="ctr"/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EXAMINATION TECHNIQUE</a:t>
            </a:r>
            <a:endParaRPr lang="it-IT" sz="2400" b="1" dirty="0">
              <a:solidFill>
                <a:srgbClr val="013E7A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 b="1" dirty="0" smtClean="0"/>
          </a:p>
          <a:p>
            <a:endParaRPr lang="it-IT" b="1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6"/>
    </mc:Choice>
    <mc:Fallback xmlns="">
      <p:transition spd="slow" advTm="6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94234" y="1019592"/>
            <a:ext cx="6155531" cy="957589"/>
          </a:xfrm>
        </p:spPr>
        <p:txBody>
          <a:bodyPr>
            <a:normAutofit/>
          </a:bodyPr>
          <a:lstStyle/>
          <a:p>
            <a:pPr algn="ctr"/>
            <a:r>
              <a:rPr lang="en-US" sz="2000" b="1" kern="12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 OF THE </a:t>
            </a:r>
            <a:r>
              <a:rPr lang="en-US" sz="2000" b="1" kern="1200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PROBE  AND  PROTOCOL OF EXMINATION</a:t>
            </a:r>
            <a:r>
              <a:rPr lang="en-GB" sz="2000" dirty="0"/>
              <a:t/>
            </a:r>
            <a:br>
              <a:rPr lang="en-GB" sz="2000" dirty="0"/>
            </a:br>
            <a:endParaRPr lang="de-DE" sz="2000" b="1" kern="12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392" y="681039"/>
            <a:ext cx="979149" cy="12961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2067693"/>
            <a:ext cx="4018199" cy="17281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977182"/>
            <a:ext cx="3910863" cy="190003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5496" y="4834808"/>
            <a:ext cx="7632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de-DE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Hoffmann B et al. Emergency </a:t>
            </a:r>
            <a:r>
              <a:rPr lang="de-DE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Ocular</a:t>
            </a:r>
            <a:r>
              <a:rPr lang="de-DE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Ultrasound Ultraschall in Med 2020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7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73"/>
    </mc:Choice>
    <mc:Fallback>
      <p:transition spd="slow" advTm="74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742" y="681541"/>
            <a:ext cx="4629150" cy="392191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24630"/>
            <a:ext cx="5956251" cy="3188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5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52"/>
    </mc:Choice>
    <mc:Fallback>
      <p:transition spd="slow" advTm="3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203" y="795549"/>
            <a:ext cx="4266221" cy="355240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223628" y="4392664"/>
            <a:ext cx="6777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A-D (A 3.5, B 5, C 6.6, and D 10 MHz):</a:t>
            </a:r>
          </a:p>
          <a:p>
            <a:pPr algn="ctr"/>
            <a:endParaRPr lang="en-US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Ultrastructures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 optic nerve and its sheaths are clearly defined</a:t>
            </a:r>
            <a:endParaRPr lang="de-DE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7504" y="4900495"/>
            <a:ext cx="27454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Lochner P et al. J Neuroimaging </a:t>
            </a:r>
            <a:r>
              <a:rPr lang="de-DE" sz="1200" dirty="0">
                <a:solidFill>
                  <a:srgbClr val="000000"/>
                </a:solidFill>
              </a:rPr>
              <a:t>2019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2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61"/>
    </mc:Choice>
    <mc:Fallback>
      <p:transition spd="slow" advTm="5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6609" y="689670"/>
            <a:ext cx="6474648" cy="7560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5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5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5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5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and Experimental Characterization of Lateral Imaging</a:t>
            </a:r>
            <a:b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 of Ultrasound Systems and Assessment of System</a:t>
            </a:r>
            <a:b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Suitability for Acoustic Optic Nerve Sheath Diameter</a:t>
            </a:r>
            <a:b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</a:t>
            </a:r>
            <a:endParaRPr lang="de-DE" sz="15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3"/>
          </p:nvPr>
        </p:nvSpPr>
        <p:spPr>
          <a:xfrm>
            <a:off x="1206608" y="4288654"/>
            <a:ext cx="5525631" cy="496313"/>
          </a:xfrm>
        </p:spPr>
        <p:txBody>
          <a:bodyPr/>
          <a:lstStyle/>
          <a:p>
            <a:r>
              <a:rPr lang="en-US" sz="1275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Phantom consisting of PVC strips at a distance of d = 0.4 mm</a:t>
            </a:r>
            <a:endParaRPr lang="de-DE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36795"/>
            <a:ext cx="2593587" cy="251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J:\home\Lochner_P\PHANTOM PROJEKT    2016-2017-2018  Jenderka\PAPER\JON  1 technical notes\Figures\Phantom  Fig 2_def1408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90" y="2522914"/>
            <a:ext cx="3140809" cy="17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0" y="4899372"/>
            <a:ext cx="27454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Lochner P et al. J Neuroimaging </a:t>
            </a:r>
            <a:r>
              <a:rPr lang="de-DE" sz="1200" dirty="0" smtClean="0"/>
              <a:t>2019</a:t>
            </a:r>
            <a:endParaRPr lang="de-DE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4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45"/>
    </mc:Choice>
    <mc:Fallback>
      <p:transition spd="slow" advTm="8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1693</Words>
  <Application>Microsoft Office PowerPoint</Application>
  <PresentationFormat>Bildschirmpräsentation (16:9)</PresentationFormat>
  <Paragraphs>227</Paragraphs>
  <Slides>39</Slides>
  <Notes>13</Notes>
  <HiddenSlides>0</HiddenSlides>
  <MMClips>39</MMClips>
  <ScaleCrop>false</ScaleCrop>
  <HeadingPairs>
    <vt:vector size="8" baseType="variant">
      <vt:variant>
        <vt:lpstr>Verwendete Schriftarten</vt:lpstr>
      </vt:variant>
      <vt:variant>
        <vt:i4>18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59" baseType="lpstr">
      <vt:lpstr>Microsoft YaHei</vt:lpstr>
      <vt:lpstr>MS PGothic</vt:lpstr>
      <vt:lpstr>MS PGothic</vt:lpstr>
      <vt:lpstr>SimSun</vt:lpstr>
      <vt:lpstr>Algerian</vt:lpstr>
      <vt:lpstr>Arial</vt:lpstr>
      <vt:lpstr>BookAntiqua</vt:lpstr>
      <vt:lpstr>BookAntiqua,Bold</vt:lpstr>
      <vt:lpstr>Calibri</vt:lpstr>
      <vt:lpstr>Calibri Light</vt:lpstr>
      <vt:lpstr>Century Gothic</vt:lpstr>
      <vt:lpstr>Mangal</vt:lpstr>
      <vt:lpstr>MS Mincho</vt:lpstr>
      <vt:lpstr>StarSymbol</vt:lpstr>
      <vt:lpstr>Tahoma</vt:lpstr>
      <vt:lpstr>Times New Roman</vt:lpstr>
      <vt:lpstr>Trebuchet MS</vt:lpstr>
      <vt:lpstr>Wingdings</vt:lpstr>
      <vt:lpstr>Office</vt:lpstr>
      <vt:lpstr>Slide</vt:lpstr>
      <vt:lpstr>Why do we perform an ultrasound neuroopthalmological examination?</vt:lpstr>
      <vt:lpstr>PowerPoint-Präsentation</vt:lpstr>
      <vt:lpstr>PowerPoint-Präsentation</vt:lpstr>
      <vt:lpstr>PowerPoint-Präsentation</vt:lpstr>
      <vt:lpstr>EXAMINATION TECHNIQUE</vt:lpstr>
      <vt:lpstr>POSITION OF THE PROBE  AND  PROTOCOL OF EXMINATION </vt:lpstr>
      <vt:lpstr>PowerPoint-Präsentation</vt:lpstr>
      <vt:lpstr>PowerPoint-Präsentation</vt:lpstr>
      <vt:lpstr>   Simulation and Experimental Characterization of Lateral Imaging Resolution of Ultrasound Systems and Assessment of System Suitability for Acoustic Optic Nerve Sheath Diameter Measurement</vt:lpstr>
      <vt:lpstr>OCT versus TOS</vt:lpstr>
      <vt:lpstr>PowerPoint-Präsentation</vt:lpstr>
      <vt:lpstr>IMPROPER NON STANDARD AND STANDARD TECHNIQUE</vt:lpstr>
      <vt:lpstr>PowerPoint-Präsentation</vt:lpstr>
      <vt:lpstr> </vt:lpstr>
      <vt:lpstr>INTER- INTRAOBSERVER RELIABILITY AND NORMAL VALUES OF ONSD  </vt:lpstr>
      <vt:lpstr>DIFFERENT NORMAL MEAN VALUE  OF ONSD </vt:lpstr>
      <vt:lpstr>PowerPoint-Präsentation</vt:lpstr>
      <vt:lpstr>PowerPoint-Präsentation</vt:lpstr>
      <vt:lpstr>PowerPoint-Präsentation</vt:lpstr>
      <vt:lpstr>PowerPoint-Präsentation</vt:lpstr>
      <vt:lpstr>DIFFERENT PROBES AND FREQUENCIES</vt:lpstr>
      <vt:lpstr>DIFFERENT PROBES?</vt:lpstr>
      <vt:lpstr>ULTRASOUND TECHNIQUES TO MEASURE THE OPTIC NERVE SHEATH: IS A SPECIALIZED PROBE NECESSARY?</vt:lpstr>
      <vt:lpstr> </vt:lpstr>
      <vt:lpstr>PAPILLENOEDEMA</vt:lpstr>
      <vt:lpstr>   PAPILLENOEDEMA</vt:lpstr>
      <vt:lpstr>PowerPoint-Präsentation</vt:lpstr>
      <vt:lpstr>OCULAR ULTRASOUND </vt:lpstr>
      <vt:lpstr>CENTRAL RETINAL  ARTERY AND VEIN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OPTIC NERVE SHEATH  RESPONSES  TO PRESSURE VARIATIONS</vt:lpstr>
      <vt:lpstr>NON-INVASIVE ICP ESTIMATION METHODOLOGICAL ASPECTS</vt:lpstr>
      <vt:lpstr>PowerPoint-Präsentation</vt:lpstr>
    </vt:vector>
  </TitlesOfParts>
  <Company>Universitätsklinikum des Saarlandes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 we perform an ultrasound neuroopthalmological examination?</dc:title>
  <dc:creator>Lochner, Piergiorgio</dc:creator>
  <cp:lastModifiedBy>Lochner, Piergiorgio</cp:lastModifiedBy>
  <cp:revision>42</cp:revision>
  <cp:lastPrinted>2021-09-28T11:53:16Z</cp:lastPrinted>
  <dcterms:created xsi:type="dcterms:W3CDTF">2021-09-28T11:31:13Z</dcterms:created>
  <dcterms:modified xsi:type="dcterms:W3CDTF">2021-10-08T05:50:37Z</dcterms:modified>
</cp:coreProperties>
</file>